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omic Sans MS" panose="030F0902030302020204" pitchFamily="66" charset="0"/>
      <p:regular r:id="rId21"/>
    </p:embeddedFont>
    <p:embeddedFont>
      <p:font typeface="Lato" panose="020F0502020204030203" pitchFamily="34" charset="0"/>
      <p:regular r:id="rId22"/>
      <p:bold r:id="rId23"/>
      <p:italic r:id="rId24"/>
      <p:boldItalic r:id="rId25"/>
    </p:embeddedFont>
    <p:embeddedFont>
      <p:font typeface="Lexend" pitchFamily="2" charset="77"/>
      <p:regular r:id="rId26"/>
      <p:bold r:id="rId27"/>
    </p:embeddedFont>
    <p:embeddedFont>
      <p:font typeface="Lexend Black" pitchFamily="2" charset="77"/>
      <p:bold r:id="rId28"/>
    </p:embeddedFont>
    <p:embeddedFont>
      <p:font typeface="Lexend ExtraBold" pitchFamily="2" charset="77"/>
      <p:bold r:id="rId29"/>
    </p:embeddedFont>
    <p:embeddedFont>
      <p:font typeface="Lexend Medium" pitchFamily="2" charset="77"/>
      <p:regular r:id="rId30"/>
      <p:bold r:id="rId31"/>
    </p:embeddedFont>
    <p:embeddedFont>
      <p:font typeface="Lexend SemiBold" pitchFamily="2" charset="77"/>
      <p:regular r:id="rId32"/>
      <p:bold r:id="rId33"/>
    </p:embeddedFont>
    <p:embeddedFont>
      <p:font typeface="Raleway" pitchFamily="2" charset="77"/>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09"/>
    <p:restoredTop sz="94694"/>
  </p:normalViewPr>
  <p:slideViewPr>
    <p:cSldViewPr snapToGrid="0">
      <p:cViewPr varScale="1">
        <p:scale>
          <a:sx n="161" d="100"/>
          <a:sy n="161" d="100"/>
        </p:scale>
        <p:origin x="94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viewProps" Target="viewProps.xml"/><Relationship Id="rId21" Type="http://schemas.openxmlformats.org/officeDocument/2006/relationships/font" Target="fonts/font1.fntdata"/><Relationship Id="rId34"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b="1" dirty="0">
                <a:solidFill>
                  <a:schemeClr val="dk1"/>
                </a:solidFill>
              </a:rPr>
              <a:t>Hello everyone, </a:t>
            </a:r>
            <a:r>
              <a:rPr lang="en" dirty="0">
                <a:solidFill>
                  <a:schemeClr val="dk1"/>
                </a:solidFill>
              </a:rPr>
              <a:t>I am Manila and </a:t>
            </a:r>
            <a:r>
              <a:rPr lang="en">
                <a:solidFill>
                  <a:schemeClr val="dk1"/>
                </a:solidFill>
              </a:rPr>
              <a:t>this is Sharmin. </a:t>
            </a:r>
            <a:r>
              <a:rPr lang="en" dirty="0">
                <a:solidFill>
                  <a:schemeClr val="dk1"/>
                </a:solidFill>
              </a:rPr>
              <a:t>Today we will be presenting our project on parental oversharing- investigating sharenting concerns in the digital age.</a:t>
            </a:r>
            <a:endParaRPr dirty="0">
              <a:solidFill>
                <a:schemeClr val="dk1"/>
              </a:solidFill>
            </a:endParaRPr>
          </a:p>
          <a:p>
            <a:pPr marL="0" lvl="0" indent="0" algn="l" rtl="0">
              <a:spcBef>
                <a:spcPts val="0"/>
              </a:spcBef>
              <a:spcAft>
                <a:spcPts val="0"/>
              </a:spcAft>
              <a:buNone/>
            </a:pPr>
            <a:endParaRPr sz="800"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37ea93abf7f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37ea93abf7f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first theme is why parents share or not share. We found that most parents share pictures of their children for their family. Some said sharenting help them get connected with their familys and share their joy. But we also noticed some interesting things. Some parents feel pressure maintaining social image and follow the norms. Here is comment where a husband shares that the wife insists on sharenting because of social norms. But are they not aware of the risk like we shared the story earlier. Some parents feel the risks outweigh the benefits. Here is a quote - a parent comments “I am aware there are risks, but I value the connection it makes and am willing to take some risks to maintain the connections we have.”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7ea93abf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7ea93abf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first theme is why parents share or not share. We found that most parents share pictures of their children for their family. Some said sharenting help them get connected with their familys and share their joy. But we also noticed some interesting things. Some parents feel pressure maintaining social image and follow the norms. Here is comment where a husband shares that the wife insists on sharenting because of social norms. But are they not aware of the risk like we shared the story earlier. Some parents feel the risks outweigh the benefits. Here is a quote - a parent comments “I am aware there are risks, but I value the connection it makes and am willing to take some risks to maintain the connections we have.”</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37ea93abf7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37ea93abf7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first theme is why parents share or not share. We found that most parents share pictures of their children for their family. Some said sharenting help them get connected with their familys and share their joy. But we also noticed some interesting things. Some parents feel pressure maintaining social image and follow the norms. Here is comment where a husband shares that the wife insists on sharenting because of social norms. But are they not aware of the risk like we shared the story earlier. Some parents feel the risks outweigh the benefits. Here is a quote - a parent comments “I am aware there are risks, but I value the connection it makes and am willing to take some risks to maintain the connections we have.”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a56b9a2136_3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2a56b9a2136_3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26370c91abe_0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26370c91abe_0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a56b9a2136_3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a56b9a2136_3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26370c91abe_0_1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26370c91abe_0_1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came across the concept of self-presentation and interpersonal relationships during week 5 which clearly reflects in the need to share their children’s life online. </a:t>
            </a:r>
            <a:endParaRPr/>
          </a:p>
          <a:p>
            <a:pPr marL="0" lvl="0" indent="0" algn="l" rtl="0">
              <a:lnSpc>
                <a:spcPct val="115000"/>
              </a:lnSpc>
              <a:spcBef>
                <a:spcPts val="0"/>
              </a:spcBef>
              <a:spcAft>
                <a:spcPts val="0"/>
              </a:spcAft>
              <a:buClr>
                <a:schemeClr val="dk1"/>
              </a:buClr>
              <a:buSzPts val="1100"/>
              <a:buFont typeface="Arial"/>
              <a:buNone/>
            </a:pPr>
            <a:r>
              <a:rPr lang="en" sz="950">
                <a:solidFill>
                  <a:schemeClr val="dk1"/>
                </a:solidFill>
                <a:highlight>
                  <a:srgbClr val="FFFFFF"/>
                </a:highlight>
              </a:rPr>
              <a:t>Social capital focuses on users’ benefits from social media involvement</a:t>
            </a:r>
            <a:endParaRPr sz="950">
              <a:solidFill>
                <a:schemeClr val="dk1"/>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a56b9a2136_3_10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2a56b9a2136_3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Now i’ll go through the limitation of our work. There definitely exists bias in online discussions. The background and the representation of the population is not same as those who use social networking sites and share about their kids. </a:t>
            </a:r>
            <a:endParaRPr/>
          </a:p>
          <a:p>
            <a:pPr marL="0" lvl="0" indent="0" algn="l" rtl="0">
              <a:spcBef>
                <a:spcPts val="0"/>
              </a:spcBef>
              <a:spcAft>
                <a:spcPts val="0"/>
              </a:spcAft>
              <a:buNone/>
            </a:pPr>
            <a:r>
              <a:rPr lang="en"/>
              <a:t>Some discussions may be influenced by cultural norms. I come south east of the world and we consider a bad omen to share children pictures until they’re old enough. This matters to any conclusions that we make. </a:t>
            </a:r>
            <a:endParaRPr/>
          </a:p>
          <a:p>
            <a:pPr marL="0" lvl="0" indent="0" algn="l" rtl="0">
              <a:spcBef>
                <a:spcPts val="0"/>
              </a:spcBef>
              <a:spcAft>
                <a:spcPts val="0"/>
              </a:spcAft>
              <a:buNone/>
            </a:pPr>
            <a:r>
              <a:rPr lang="en"/>
              <a:t>Thirdly, we cannot be sure if the user is a parent or not. Just like us researchers, they might be curious about this and want to share their opinion. </a:t>
            </a:r>
            <a:endParaRPr/>
          </a:p>
          <a:p>
            <a:pPr marL="0" lvl="0" indent="0" algn="l" rtl="0">
              <a:spcBef>
                <a:spcPts val="0"/>
              </a:spcBef>
              <a:spcAft>
                <a:spcPts val="0"/>
              </a:spcAft>
              <a:buNone/>
            </a:pPr>
            <a:r>
              <a:rPr lang="en"/>
              <a:t>Lastly, the data we have is very limited. </a:t>
            </a:r>
            <a:endParaRPr/>
          </a:p>
          <a:p>
            <a:pPr marL="0" lvl="0" indent="0" algn="l" rtl="0">
              <a:spcBef>
                <a:spcPts val="0"/>
              </a:spcBef>
              <a:spcAft>
                <a:spcPts val="0"/>
              </a:spcAft>
              <a:buNone/>
            </a:pPr>
            <a:endParaRPr/>
          </a:p>
          <a:p>
            <a:pPr marL="0" lvl="0" indent="0" algn="l" rtl="0">
              <a:spcBef>
                <a:spcPts val="0"/>
              </a:spcBef>
              <a:spcAft>
                <a:spcPts val="0"/>
              </a:spcAft>
              <a:buNone/>
            </a:pPr>
            <a:r>
              <a:rPr lang="en"/>
              <a:t>Which leads us to, for our future work, we want to collect more data and find more suitable subreddits. </a:t>
            </a:r>
            <a:endParaRPr/>
          </a:p>
          <a:p>
            <a:pPr marL="0" lvl="0" indent="0" algn="l" rtl="0">
              <a:spcBef>
                <a:spcPts val="0"/>
              </a:spcBef>
              <a:spcAft>
                <a:spcPts val="0"/>
              </a:spcAft>
              <a:buNone/>
            </a:pPr>
            <a:r>
              <a:rPr lang="en"/>
              <a:t>We also want to focus more on the suggested solutions to deal with sharenting than mere pointing out concerns.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6370c91abe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6370c91abe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want to end our presentation by asking parents in the audience to be more mindful about choices on children’s life. Thank you!</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26370c91abe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26370c91ab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000">
                <a:solidFill>
                  <a:schemeClr val="dk1"/>
                </a:solidFill>
              </a:rPr>
              <a:t>To begin with, we want to discuss what exactly sharenting means. The origins of the term "sharenting" have been attributed to the Wall Street Journal. Which denotes the action of parents sharing photos, videos. Or any personal details of their children on social media platforms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6370c91abe_0_1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6370c91ab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It is not that uncommon to share about your kids even before social media existed. All of our parents have bragged about our success at one point or another. But with social media the concern is only growing bigger. Let us look at why we need to discuss Sharenting. Recent survey study have shown, about 70% of parents were regularly uploading pictures of their children online, with 1 in 10 admitting they had not even considered their child’s future opinion at all.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6370c91abe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26370c91abe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 this brings to our next slide, why do we even need to discuss about sharenting, sharenting is increasing the digital footprint of the kids from a really early age, which can have a huge impact of their well being. There is also a concern for their online privacy and security, how other people perceive this act, are there any social stigma around sharenting. These discussion can also help us in making guidelines for informed and responsible sharing. In addition, these will make us understand of any ethical consideration around sharenting</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a56b9a2136_3_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a56b9a2136_3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Let me give a disclaimer about our next slide, this slide contains a post snippet that have been collected from reddit that have sensitive comment about children. So here a parent share his/her story about sharing an image of his.her child, where a pedophile commented some very sensitive things. We can only, imagine the mental state of the parent seeing the comment. Luckily, after reporting, The guy ended up in jail for having child pornography. This story tells a lot about why this study is important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37e242387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637e24238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are the reasons behind sharing and not sharing?</a:t>
            </a:r>
            <a:endParaRPr/>
          </a:p>
          <a:p>
            <a:pPr marL="0" lvl="0" indent="0" algn="l" rtl="0">
              <a:spcBef>
                <a:spcPts val="0"/>
              </a:spcBef>
              <a:spcAft>
                <a:spcPts val="0"/>
              </a:spcAft>
              <a:buNone/>
            </a:pPr>
            <a:r>
              <a:rPr lang="en"/>
              <a:t>What are the main concerns and possibly suggested solutions to the same?</a:t>
            </a:r>
            <a:endParaRPr/>
          </a:p>
          <a:p>
            <a:pPr marL="0" lvl="0" indent="0" algn="l" rtl="0">
              <a:spcBef>
                <a:spcPts val="0"/>
              </a:spcBef>
              <a:spcAft>
                <a:spcPts val="0"/>
              </a:spcAft>
              <a:buNone/>
            </a:pPr>
            <a:r>
              <a:rPr lang="en"/>
              <a:t>How do parents on Reddit perceive the potential long-term consequences of their sharenting practices?</a:t>
            </a:r>
            <a:endParaRPr/>
          </a:p>
          <a:p>
            <a:pPr marL="0" lvl="0" indent="0" algn="l" rtl="0">
              <a:spcBef>
                <a:spcPts val="0"/>
              </a:spcBef>
              <a:spcAft>
                <a:spcPts val="0"/>
              </a:spcAft>
              <a:buNone/>
            </a:pPr>
            <a:r>
              <a:rPr lang="en"/>
              <a:t>What strategies are being employed to deal with sharenting?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26370c91abe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26370c91abe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data collection, we first investigated which subreddits have most discussion on sharenting and identified, these parenting, sciencebasedparenting, childrenof tiktok and babybumps to be most popular, in there subreddits we used these search tags, social media, social media post, sharenting, sharing on social media to manually collect the post related to sharenting discussion. We have collected 60 post with from reddit, with their top 10 comments with upvote and timestamp of the post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6370fdb69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26370fdb69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full methodology is divided into 3 parts, we first randomly selected 40 post from our collected 60 posts, and then we divided 20 posts with 10 comments to between us for qualitative coding process. For our qualitative coding we first independently coded our parts and then discussed our findings. Our initial code represented quite similarities. Based on our discussion we iteratively went back and forth to improve and align the codes and ultimately extracted the themes.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2a56b9a2136_3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2a56b9a2136_3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first theme is why parents share or not share. We found that most parents share pictures of their children for their family. Some said sharenting help them get connected with their familys and share their joy. But we also noticed some interesting things. Some parents feel pressure maintaining social image and follow the norms. Here is comment where a husband shares that the wife insists on sharenting because of social norms. But are they not aware of the risk like we shared the story earlier. Some parents feel the risks outweigh the benefits. Here is a quote - a parent comments “I am aware there are risks, but I value the connection it makes and am willing to take some risks to maintain the connections we have.”</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6"/>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46" name="Google Shape;46;p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3" Type="http://schemas.openxmlformats.org/officeDocument/2006/relationships/hyperlink" Target="https://www.newyorker.com/culture/cultural-comment/instagram-facebook-and-the-perils-of-sharenting" TargetMode="External"/><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hyperlink" Target="https://www.reddit.com/r/BabyBumps/comments/drocp1/comment/f6k5sd3/?utm_source=share&amp;utm_medium=web2x&amp;context=3"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85"/>
        <p:cNvGrpSpPr/>
        <p:nvPr/>
      </p:nvGrpSpPr>
      <p:grpSpPr>
        <a:xfrm>
          <a:off x="0" y="0"/>
          <a:ext cx="0" cy="0"/>
          <a:chOff x="0" y="0"/>
          <a:chExt cx="0" cy="0"/>
        </a:xfrm>
      </p:grpSpPr>
      <p:sp>
        <p:nvSpPr>
          <p:cNvPr id="86" name="Google Shape;86;p13"/>
          <p:cNvSpPr txBox="1">
            <a:spLocks noGrp="1"/>
          </p:cNvSpPr>
          <p:nvPr>
            <p:ph type="ctrTitle" idx="4294967295"/>
          </p:nvPr>
        </p:nvSpPr>
        <p:spPr>
          <a:xfrm>
            <a:off x="-7675" y="1405475"/>
            <a:ext cx="4810200" cy="2332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00" b="0" dirty="0">
                <a:solidFill>
                  <a:srgbClr val="A64D79"/>
                </a:solidFill>
                <a:latin typeface="Lexend ExtraBold"/>
                <a:ea typeface="Lexend ExtraBold"/>
                <a:cs typeface="Lexend ExtraBold"/>
                <a:sym typeface="Lexend ExtraBold"/>
              </a:rPr>
              <a:t>Parental Oversharing: Investigating “Sharenting Concerns”</a:t>
            </a:r>
            <a:endParaRPr sz="3000" b="0" dirty="0">
              <a:solidFill>
                <a:srgbClr val="A64D79"/>
              </a:solidFill>
              <a:latin typeface="Lexend ExtraBold"/>
              <a:ea typeface="Lexend ExtraBold"/>
              <a:cs typeface="Lexend ExtraBold"/>
              <a:sym typeface="Lexend ExtraBold"/>
            </a:endParaRPr>
          </a:p>
          <a:p>
            <a:pPr marL="0" lvl="0" indent="0" algn="ctr" rtl="0">
              <a:spcBef>
                <a:spcPts val="0"/>
              </a:spcBef>
              <a:spcAft>
                <a:spcPts val="0"/>
              </a:spcAft>
              <a:buSzPts val="990"/>
              <a:buNone/>
            </a:pPr>
            <a:r>
              <a:rPr lang="en" sz="3000" b="0" dirty="0">
                <a:solidFill>
                  <a:srgbClr val="A64D79"/>
                </a:solidFill>
                <a:latin typeface="Lexend ExtraBold"/>
                <a:ea typeface="Lexend ExtraBold"/>
                <a:cs typeface="Lexend ExtraBold"/>
                <a:sym typeface="Lexend ExtraBold"/>
              </a:rPr>
              <a:t>in the Digital Age</a:t>
            </a:r>
            <a:endParaRPr sz="3000" b="0" dirty="0">
              <a:solidFill>
                <a:srgbClr val="A64D79"/>
              </a:solidFill>
              <a:latin typeface="Lexend ExtraBold"/>
              <a:ea typeface="Lexend ExtraBold"/>
              <a:cs typeface="Lexend ExtraBold"/>
              <a:sym typeface="Lexend ExtraBold"/>
            </a:endParaRPr>
          </a:p>
        </p:txBody>
      </p:sp>
      <p:pic>
        <p:nvPicPr>
          <p:cNvPr id="87" name="Google Shape;87;p13"/>
          <p:cNvPicPr preferRelativeResize="0"/>
          <p:nvPr/>
        </p:nvPicPr>
        <p:blipFill rotWithShape="1">
          <a:blip r:embed="rId3">
            <a:alphaModFix/>
          </a:blip>
          <a:srcRect/>
          <a:stretch/>
        </p:blipFill>
        <p:spPr>
          <a:xfrm>
            <a:off x="4748550" y="428050"/>
            <a:ext cx="4267700" cy="4287400"/>
          </a:xfrm>
          <a:prstGeom prst="rect">
            <a:avLst/>
          </a:prstGeom>
          <a:noFill/>
          <a:ln>
            <a:noFill/>
          </a:ln>
        </p:spPr>
      </p:pic>
      <p:cxnSp>
        <p:nvCxnSpPr>
          <p:cNvPr id="88" name="Google Shape;88;p13"/>
          <p:cNvCxnSpPr/>
          <p:nvPr/>
        </p:nvCxnSpPr>
        <p:spPr>
          <a:xfrm>
            <a:off x="329675" y="2869250"/>
            <a:ext cx="4135500" cy="0"/>
          </a:xfrm>
          <a:prstGeom prst="straightConnector1">
            <a:avLst/>
          </a:prstGeom>
          <a:noFill/>
          <a:ln w="38100" cap="flat" cmpd="sng">
            <a:solidFill>
              <a:srgbClr val="A64D79"/>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73"/>
        <p:cNvGrpSpPr/>
        <p:nvPr/>
      </p:nvGrpSpPr>
      <p:grpSpPr>
        <a:xfrm>
          <a:off x="0" y="0"/>
          <a:ext cx="0" cy="0"/>
          <a:chOff x="0" y="0"/>
          <a:chExt cx="0" cy="0"/>
        </a:xfrm>
      </p:grpSpPr>
      <p:sp>
        <p:nvSpPr>
          <p:cNvPr id="174" name="Google Shape;174;p22"/>
          <p:cNvSpPr txBox="1">
            <a:spLocks noGrp="1"/>
          </p:cNvSpPr>
          <p:nvPr>
            <p:ph type="title" idx="4294967295"/>
          </p:nvPr>
        </p:nvSpPr>
        <p:spPr>
          <a:xfrm>
            <a:off x="76625" y="98650"/>
            <a:ext cx="92226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0">
                <a:solidFill>
                  <a:srgbClr val="A64D79"/>
                </a:solidFill>
                <a:latin typeface="Lexend ExtraBold"/>
                <a:ea typeface="Lexend ExtraBold"/>
                <a:cs typeface="Lexend ExtraBold"/>
                <a:sym typeface="Lexend ExtraBold"/>
              </a:rPr>
              <a:t>RQ2: What are the concerns with Sharenting?</a:t>
            </a:r>
            <a:endParaRPr sz="3340" b="0">
              <a:solidFill>
                <a:srgbClr val="A64D79"/>
              </a:solidFill>
              <a:latin typeface="Lexend ExtraBold"/>
              <a:ea typeface="Lexend ExtraBold"/>
              <a:cs typeface="Lexend ExtraBold"/>
              <a:sym typeface="Lexend ExtraBold"/>
            </a:endParaRPr>
          </a:p>
        </p:txBody>
      </p:sp>
      <p:sp>
        <p:nvSpPr>
          <p:cNvPr id="175" name="Google Shape;175;p22"/>
          <p:cNvSpPr/>
          <p:nvPr/>
        </p:nvSpPr>
        <p:spPr>
          <a:xfrm>
            <a:off x="523415" y="1115071"/>
            <a:ext cx="3867172" cy="3594658"/>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82550" lvl="0" algn="l" rtl="0">
              <a:lnSpc>
                <a:spcPct val="115000"/>
              </a:lnSpc>
              <a:spcBef>
                <a:spcPts val="1200"/>
              </a:spcBef>
              <a:spcAft>
                <a:spcPts val="0"/>
              </a:spcAft>
              <a:buSzPts val="2300"/>
            </a:pPr>
            <a:endParaRPr lang="en" sz="2400" b="1" dirty="0">
              <a:latin typeface="Comic Sans MS"/>
              <a:sym typeface="Comic Sans MS"/>
            </a:endParaRPr>
          </a:p>
          <a:p>
            <a:pPr marL="425450" lvl="0" indent="-342900" algn="l" rtl="0">
              <a:lnSpc>
                <a:spcPct val="115000"/>
              </a:lnSpc>
              <a:spcBef>
                <a:spcPts val="1200"/>
              </a:spcBef>
              <a:spcAft>
                <a:spcPts val="0"/>
              </a:spcAft>
              <a:buSzPts val="2300"/>
              <a:buFont typeface="Arial" panose="020B0604020202020204" pitchFamily="34" charset="0"/>
              <a:buChar char="•"/>
            </a:pPr>
            <a:r>
              <a:rPr lang="en" sz="2200" dirty="0">
                <a:latin typeface="Comic Sans MS"/>
                <a:sym typeface="Comic Sans MS"/>
              </a:rPr>
              <a:t>Unauthorized Sharing by Grandparents </a:t>
            </a:r>
            <a:endParaRPr sz="2200" dirty="0">
              <a:latin typeface="Comic Sans MS"/>
              <a:sym typeface="Comic Sans MS"/>
            </a:endParaRPr>
          </a:p>
          <a:p>
            <a:pPr marL="457200" lvl="0" indent="-374650" algn="l" rtl="0">
              <a:lnSpc>
                <a:spcPct val="115000"/>
              </a:lnSpc>
              <a:spcBef>
                <a:spcPts val="0"/>
              </a:spcBef>
              <a:spcAft>
                <a:spcPts val="0"/>
              </a:spcAft>
              <a:buSzPts val="2300"/>
              <a:buFont typeface="Comic Sans MS"/>
              <a:buChar char="●"/>
            </a:pPr>
            <a:r>
              <a:rPr lang="en" sz="2200" dirty="0">
                <a:latin typeface="Comic Sans MS"/>
                <a:sym typeface="Comic Sans MS"/>
              </a:rPr>
              <a:t>Security of the Child</a:t>
            </a:r>
            <a:endParaRPr sz="2200" dirty="0">
              <a:latin typeface="Comic Sans MS"/>
              <a:sym typeface="Comic Sans MS"/>
            </a:endParaRPr>
          </a:p>
          <a:p>
            <a:pPr marL="457200" lvl="0" indent="-374650" algn="l" rtl="0">
              <a:lnSpc>
                <a:spcPct val="115000"/>
              </a:lnSpc>
              <a:spcBef>
                <a:spcPts val="0"/>
              </a:spcBef>
              <a:spcAft>
                <a:spcPts val="0"/>
              </a:spcAft>
              <a:buSzPts val="2300"/>
              <a:buFont typeface="Comic Sans MS"/>
              <a:buChar char="●"/>
            </a:pPr>
            <a:r>
              <a:rPr lang="en" sz="2200" dirty="0">
                <a:latin typeface="Comic Sans MS"/>
                <a:sym typeface="Comic Sans MS"/>
              </a:rPr>
              <a:t>Digital footprint without child's consent</a:t>
            </a:r>
            <a:endParaRPr sz="2200" dirty="0">
              <a:latin typeface="Comic Sans MS"/>
              <a:sym typeface="Comic Sans MS"/>
            </a:endParaRPr>
          </a:p>
          <a:p>
            <a:pPr marL="457200" lvl="0" indent="-374650" algn="l" rtl="0">
              <a:lnSpc>
                <a:spcPct val="115000"/>
              </a:lnSpc>
              <a:spcBef>
                <a:spcPts val="0"/>
              </a:spcBef>
              <a:spcAft>
                <a:spcPts val="0"/>
              </a:spcAft>
              <a:buSzPts val="2300"/>
              <a:buFont typeface="Comic Sans MS"/>
              <a:buChar char="●"/>
            </a:pPr>
            <a:r>
              <a:rPr lang="en" sz="2200" dirty="0">
                <a:latin typeface="Comic Sans MS"/>
                <a:sym typeface="Comic Sans MS"/>
              </a:rPr>
              <a:t>Insecurity about parenting</a:t>
            </a:r>
            <a:endParaRPr sz="2200" dirty="0">
              <a:latin typeface="Comic Sans MS"/>
              <a:sym typeface="Comic Sans MS"/>
            </a:endParaRPr>
          </a:p>
          <a:p>
            <a:pPr marL="0" lvl="0" indent="0" algn="l" rtl="0">
              <a:spcBef>
                <a:spcPts val="1200"/>
              </a:spcBef>
              <a:spcAft>
                <a:spcPts val="0"/>
              </a:spcAft>
              <a:buNone/>
            </a:pPr>
            <a:endParaRPr sz="2400" dirty="0">
              <a:latin typeface="Comic Sans MS"/>
              <a:ea typeface="Comic Sans MS"/>
              <a:cs typeface="Comic Sans MS"/>
              <a:sym typeface="Comic Sans MS"/>
            </a:endParaRPr>
          </a:p>
        </p:txBody>
      </p:sp>
      <p:sp>
        <p:nvSpPr>
          <p:cNvPr id="176" name="Google Shape;176;p22"/>
          <p:cNvSpPr txBox="1"/>
          <p:nvPr/>
        </p:nvSpPr>
        <p:spPr>
          <a:xfrm>
            <a:off x="4496300" y="2912400"/>
            <a:ext cx="4700700" cy="1048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a:latin typeface="Lexend Medium"/>
                <a:ea typeface="Lexend Medium"/>
                <a:cs typeface="Lexend Medium"/>
                <a:sym typeface="Lexend Medium"/>
              </a:rPr>
              <a:t>❝ </a:t>
            </a:r>
            <a:r>
              <a:rPr lang="en" sz="1700">
                <a:latin typeface="Lexend"/>
                <a:ea typeface="Lexend"/>
                <a:cs typeface="Lexend"/>
                <a:sym typeface="Lexend"/>
              </a:rPr>
              <a:t>The chances are small but </a:t>
            </a:r>
            <a:r>
              <a:rPr lang="en" sz="1700" b="1">
                <a:latin typeface="Lexend"/>
                <a:ea typeface="Lexend"/>
                <a:cs typeface="Lexend"/>
                <a:sym typeface="Lexend"/>
              </a:rPr>
              <a:t>I just don’t want my child’s identity/likeness used for abuse or something perverted.</a:t>
            </a:r>
            <a:r>
              <a:rPr lang="en" sz="1700" i="1">
                <a:latin typeface="Lexend Medium"/>
                <a:ea typeface="Lexend Medium"/>
                <a:cs typeface="Lexend Medium"/>
                <a:sym typeface="Lexend Medium"/>
              </a:rPr>
              <a:t>❞</a:t>
            </a:r>
            <a:endParaRPr sz="1700">
              <a:solidFill>
                <a:schemeClr val="accent1"/>
              </a:solidFill>
              <a:latin typeface="Lexend Medium"/>
              <a:ea typeface="Lexend Medium"/>
              <a:cs typeface="Lexend Medium"/>
              <a:sym typeface="Lexend Medium"/>
            </a:endParaRPr>
          </a:p>
        </p:txBody>
      </p:sp>
      <p:sp>
        <p:nvSpPr>
          <p:cNvPr id="177" name="Google Shape;177;p22"/>
          <p:cNvSpPr txBox="1"/>
          <p:nvPr/>
        </p:nvSpPr>
        <p:spPr>
          <a:xfrm>
            <a:off x="4496300" y="1335725"/>
            <a:ext cx="4300200" cy="1349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a:latin typeface="Lexend Medium"/>
                <a:ea typeface="Lexend Medium"/>
                <a:cs typeface="Lexend Medium"/>
                <a:sym typeface="Lexend Medium"/>
              </a:rPr>
              <a:t>❝</a:t>
            </a:r>
            <a:r>
              <a:rPr lang="en" sz="1700">
                <a:latin typeface="Lexend"/>
                <a:ea typeface="Lexend"/>
                <a:cs typeface="Lexend"/>
                <a:sym typeface="Lexend"/>
              </a:rPr>
              <a:t> I want my child to have </a:t>
            </a:r>
            <a:r>
              <a:rPr lang="en" sz="1700" b="1">
                <a:latin typeface="Lexend"/>
                <a:ea typeface="Lexend"/>
                <a:cs typeface="Lexend"/>
                <a:sym typeface="Lexend"/>
              </a:rPr>
              <a:t>full autonomy over their identity and presence</a:t>
            </a:r>
            <a:r>
              <a:rPr lang="en" sz="1700">
                <a:latin typeface="Lexend"/>
                <a:ea typeface="Lexend"/>
                <a:cs typeface="Lexend"/>
                <a:sym typeface="Lexend"/>
              </a:rPr>
              <a:t>, and only when they are mature enough to handle it.</a:t>
            </a:r>
            <a:r>
              <a:rPr lang="en" sz="1700" i="1">
                <a:latin typeface="Lexend Medium"/>
                <a:ea typeface="Lexend Medium"/>
                <a:cs typeface="Lexend Medium"/>
                <a:sym typeface="Lexend Medium"/>
              </a:rPr>
              <a:t>❞</a:t>
            </a:r>
            <a:endParaRPr sz="1700" i="1">
              <a:latin typeface="Lexend Medium"/>
              <a:ea typeface="Lexend Medium"/>
              <a:cs typeface="Lexend Medium"/>
              <a:sym typeface="Lexend Medium"/>
            </a:endParaRPr>
          </a:p>
        </p:txBody>
      </p:sp>
      <p:cxnSp>
        <p:nvCxnSpPr>
          <p:cNvPr id="178" name="Google Shape;178;p22"/>
          <p:cNvCxnSpPr/>
          <p:nvPr/>
        </p:nvCxnSpPr>
        <p:spPr>
          <a:xfrm>
            <a:off x="264000" y="715325"/>
            <a:ext cx="8720100" cy="0"/>
          </a:xfrm>
          <a:prstGeom prst="straightConnector1">
            <a:avLst/>
          </a:prstGeom>
          <a:noFill/>
          <a:ln w="38100" cap="flat" cmpd="sng">
            <a:solidFill>
              <a:srgbClr val="A64D79"/>
            </a:solidFill>
            <a:prstDash val="solid"/>
            <a:round/>
            <a:headEnd type="none" w="med" len="med"/>
            <a:tailEnd type="none" w="med" len="med"/>
          </a:ln>
        </p:spPr>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82"/>
        <p:cNvGrpSpPr/>
        <p:nvPr/>
      </p:nvGrpSpPr>
      <p:grpSpPr>
        <a:xfrm>
          <a:off x="0" y="0"/>
          <a:ext cx="0" cy="0"/>
          <a:chOff x="0" y="0"/>
          <a:chExt cx="0" cy="0"/>
        </a:xfrm>
      </p:grpSpPr>
      <p:sp>
        <p:nvSpPr>
          <p:cNvPr id="183" name="Google Shape;183;p23"/>
          <p:cNvSpPr txBox="1">
            <a:spLocks noGrp="1"/>
          </p:cNvSpPr>
          <p:nvPr>
            <p:ph type="title" idx="4294967295"/>
          </p:nvPr>
        </p:nvSpPr>
        <p:spPr>
          <a:xfrm>
            <a:off x="-127600" y="371150"/>
            <a:ext cx="93246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0" dirty="0">
                <a:solidFill>
                  <a:srgbClr val="A64D79"/>
                </a:solidFill>
                <a:latin typeface="Lexend ExtraBold"/>
                <a:ea typeface="Lexend ExtraBold"/>
                <a:cs typeface="Lexend ExtraBold"/>
                <a:sym typeface="Lexend ExtraBold"/>
              </a:rPr>
              <a:t>RQ3: What are the Long-term consequences?</a:t>
            </a:r>
            <a:endParaRPr sz="3340" b="0" dirty="0">
              <a:solidFill>
                <a:srgbClr val="A64D79"/>
              </a:solidFill>
              <a:latin typeface="Lexend ExtraBold"/>
              <a:ea typeface="Lexend ExtraBold"/>
              <a:cs typeface="Lexend ExtraBold"/>
              <a:sym typeface="Lexend ExtraBold"/>
            </a:endParaRPr>
          </a:p>
        </p:txBody>
      </p:sp>
      <p:sp>
        <p:nvSpPr>
          <p:cNvPr id="184" name="Google Shape;184;p23"/>
          <p:cNvSpPr/>
          <p:nvPr/>
        </p:nvSpPr>
        <p:spPr>
          <a:xfrm>
            <a:off x="630621" y="1366629"/>
            <a:ext cx="3688704" cy="3097196"/>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68300" algn="l" rtl="0">
              <a:lnSpc>
                <a:spcPct val="115000"/>
              </a:lnSpc>
              <a:spcBef>
                <a:spcPts val="0"/>
              </a:spcBef>
              <a:spcAft>
                <a:spcPts val="0"/>
              </a:spcAft>
              <a:buSzPts val="2200"/>
              <a:buFont typeface="Comic Sans MS"/>
              <a:buChar char="●"/>
            </a:pPr>
            <a:r>
              <a:rPr lang="en" sz="2200" dirty="0">
                <a:latin typeface="Comic Sans MS"/>
                <a:ea typeface="Comic Sans MS"/>
                <a:cs typeface="Comic Sans MS"/>
                <a:sym typeface="Comic Sans MS"/>
              </a:rPr>
              <a:t>Impact on personality shaping </a:t>
            </a:r>
            <a:endParaRPr sz="2200" i="1" dirty="0">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dirty="0">
                <a:latin typeface="Comic Sans MS"/>
                <a:ea typeface="Comic Sans MS"/>
                <a:cs typeface="Comic Sans MS"/>
                <a:sym typeface="Comic Sans MS"/>
              </a:rPr>
              <a:t>Over reliance on social media </a:t>
            </a:r>
            <a:endParaRPr sz="2200" i="1" dirty="0">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dirty="0">
                <a:latin typeface="Comic Sans MS"/>
                <a:ea typeface="Comic Sans MS"/>
                <a:cs typeface="Comic Sans MS"/>
                <a:sym typeface="Comic Sans MS"/>
              </a:rPr>
              <a:t>Harassment </a:t>
            </a:r>
            <a:endParaRPr sz="2200" i="1" dirty="0">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dirty="0">
                <a:latin typeface="Comic Sans MS"/>
                <a:ea typeface="Comic Sans MS"/>
                <a:cs typeface="Comic Sans MS"/>
                <a:sym typeface="Comic Sans MS"/>
              </a:rPr>
              <a:t>Frustration about having no control </a:t>
            </a:r>
            <a:endParaRPr sz="2300" dirty="0">
              <a:latin typeface="Comic Sans MS"/>
              <a:ea typeface="Comic Sans MS"/>
              <a:cs typeface="Comic Sans MS"/>
              <a:sym typeface="Comic Sans MS"/>
            </a:endParaRPr>
          </a:p>
        </p:txBody>
      </p:sp>
      <p:cxnSp>
        <p:nvCxnSpPr>
          <p:cNvPr id="185" name="Google Shape;185;p23"/>
          <p:cNvCxnSpPr/>
          <p:nvPr/>
        </p:nvCxnSpPr>
        <p:spPr>
          <a:xfrm rot="10800000" flipH="1">
            <a:off x="502550" y="1004775"/>
            <a:ext cx="7962300" cy="17100"/>
          </a:xfrm>
          <a:prstGeom prst="straightConnector1">
            <a:avLst/>
          </a:prstGeom>
          <a:noFill/>
          <a:ln w="38100" cap="flat" cmpd="sng">
            <a:solidFill>
              <a:srgbClr val="A64D79"/>
            </a:solidFill>
            <a:prstDash val="solid"/>
            <a:round/>
            <a:headEnd type="none" w="med" len="med"/>
            <a:tailEnd type="none" w="med" len="med"/>
          </a:ln>
        </p:spPr>
      </p:cxnSp>
      <p:sp>
        <p:nvSpPr>
          <p:cNvPr id="186" name="Google Shape;186;p23"/>
          <p:cNvSpPr txBox="1"/>
          <p:nvPr/>
        </p:nvSpPr>
        <p:spPr>
          <a:xfrm>
            <a:off x="4496300" y="2868575"/>
            <a:ext cx="4700700" cy="129417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None/>
            </a:pPr>
            <a:r>
              <a:rPr lang="en" sz="1800" i="1" dirty="0">
                <a:latin typeface="Lexend"/>
                <a:ea typeface="Lexend"/>
                <a:cs typeface="Lexend"/>
                <a:sym typeface="Lexend"/>
              </a:rPr>
              <a:t>❝ </a:t>
            </a:r>
            <a:r>
              <a:rPr lang="en" sz="1800" dirty="0">
                <a:latin typeface="Lexend"/>
                <a:ea typeface="Lexend"/>
                <a:cs typeface="Lexend"/>
                <a:sym typeface="Lexend"/>
              </a:rPr>
              <a:t>Also, it's easier to decide to put a picture up later than </a:t>
            </a:r>
            <a:r>
              <a:rPr lang="en" sz="1800" b="1" dirty="0">
                <a:latin typeface="Lexend"/>
                <a:ea typeface="Lexend"/>
                <a:cs typeface="Lexend"/>
                <a:sym typeface="Lexend"/>
              </a:rPr>
              <a:t>to try to remove all traces of it. </a:t>
            </a:r>
            <a:r>
              <a:rPr lang="en" sz="1800" i="1" dirty="0">
                <a:latin typeface="Lexend"/>
                <a:ea typeface="Lexend"/>
                <a:cs typeface="Lexend"/>
                <a:sym typeface="Lexend"/>
              </a:rPr>
              <a:t>❞</a:t>
            </a:r>
            <a:endParaRPr sz="1800" i="1" dirty="0">
              <a:latin typeface="Lexend"/>
              <a:ea typeface="Lexend"/>
              <a:cs typeface="Lexend"/>
              <a:sym typeface="Lexend"/>
            </a:endParaRPr>
          </a:p>
        </p:txBody>
      </p:sp>
      <p:sp>
        <p:nvSpPr>
          <p:cNvPr id="187" name="Google Shape;187;p23"/>
          <p:cNvSpPr txBox="1"/>
          <p:nvPr/>
        </p:nvSpPr>
        <p:spPr>
          <a:xfrm>
            <a:off x="4496300" y="1471975"/>
            <a:ext cx="4300200" cy="1294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i="1" dirty="0">
                <a:latin typeface="Lexend"/>
                <a:ea typeface="Lexend"/>
                <a:cs typeface="Lexend"/>
                <a:sym typeface="Lexend"/>
              </a:rPr>
              <a:t>❝</a:t>
            </a:r>
            <a:r>
              <a:rPr lang="en" sz="1800" dirty="0">
                <a:latin typeface="Lexend"/>
                <a:ea typeface="Lexend"/>
                <a:cs typeface="Lexend"/>
                <a:sym typeface="Lexend"/>
              </a:rPr>
              <a:t> Once something is on the internet, </a:t>
            </a:r>
            <a:r>
              <a:rPr lang="en" sz="1800" b="1" dirty="0">
                <a:latin typeface="Lexend"/>
                <a:ea typeface="Lexend"/>
                <a:cs typeface="Lexend"/>
                <a:sym typeface="Lexend"/>
              </a:rPr>
              <a:t>it’s there forever. Or somewhere. </a:t>
            </a:r>
            <a:r>
              <a:rPr lang="en" sz="1800" dirty="0">
                <a:latin typeface="Lexend"/>
                <a:ea typeface="Lexend"/>
                <a:cs typeface="Lexend"/>
                <a:sym typeface="Lexend"/>
              </a:rPr>
              <a:t>You lose full control. </a:t>
            </a:r>
            <a:r>
              <a:rPr lang="en" sz="1800" i="1" dirty="0">
                <a:latin typeface="Lexend"/>
                <a:ea typeface="Lexend"/>
                <a:cs typeface="Lexend"/>
                <a:sym typeface="Lexend"/>
              </a:rPr>
              <a:t>❞</a:t>
            </a:r>
            <a:endParaRPr sz="1800" i="1" dirty="0">
              <a:latin typeface="Lexend"/>
              <a:ea typeface="Lexend"/>
              <a:cs typeface="Lexend"/>
              <a:sym typeface="Lexen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91"/>
        <p:cNvGrpSpPr/>
        <p:nvPr/>
      </p:nvGrpSpPr>
      <p:grpSpPr>
        <a:xfrm>
          <a:off x="0" y="0"/>
          <a:ext cx="0" cy="0"/>
          <a:chOff x="0" y="0"/>
          <a:chExt cx="0" cy="0"/>
        </a:xfrm>
      </p:grpSpPr>
      <p:sp>
        <p:nvSpPr>
          <p:cNvPr id="192" name="Google Shape;192;p24"/>
          <p:cNvSpPr txBox="1">
            <a:spLocks noGrp="1"/>
          </p:cNvSpPr>
          <p:nvPr>
            <p:ph type="title" idx="4294967295"/>
          </p:nvPr>
        </p:nvSpPr>
        <p:spPr>
          <a:xfrm>
            <a:off x="102200" y="98650"/>
            <a:ext cx="90012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0" dirty="0">
                <a:solidFill>
                  <a:srgbClr val="A64D79"/>
                </a:solidFill>
                <a:latin typeface="Lexend ExtraBold"/>
                <a:ea typeface="Lexend ExtraBold"/>
                <a:cs typeface="Lexend ExtraBold"/>
                <a:sym typeface="Lexend ExtraBold"/>
              </a:rPr>
              <a:t>RQ4: What are the suggested solutions?</a:t>
            </a:r>
            <a:endParaRPr sz="3340" b="0" dirty="0">
              <a:solidFill>
                <a:srgbClr val="A64D79"/>
              </a:solidFill>
              <a:latin typeface="Lexend ExtraBold"/>
              <a:ea typeface="Lexend ExtraBold"/>
              <a:cs typeface="Lexend ExtraBold"/>
              <a:sym typeface="Lexend ExtraBold"/>
            </a:endParaRPr>
          </a:p>
        </p:txBody>
      </p:sp>
      <p:sp>
        <p:nvSpPr>
          <p:cNvPr id="193" name="Google Shape;193;p24"/>
          <p:cNvSpPr/>
          <p:nvPr/>
        </p:nvSpPr>
        <p:spPr>
          <a:xfrm>
            <a:off x="605395" y="1070238"/>
            <a:ext cx="3662829" cy="3774962"/>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b="1">
                <a:latin typeface="Comic Sans MS"/>
                <a:ea typeface="Comic Sans MS"/>
                <a:cs typeface="Comic Sans MS"/>
                <a:sym typeface="Comic Sans MS"/>
              </a:rPr>
              <a:t>Trusted Platforms</a:t>
            </a:r>
            <a:endParaRPr sz="1800" b="1">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DMs</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WhatsApp</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Family Album App</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TinyBeans App</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Mass email for birth announcement</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Restricted access Google Album</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Digital Frames</a:t>
            </a:r>
            <a:endParaRPr sz="1800">
              <a:latin typeface="Comic Sans MS"/>
              <a:ea typeface="Comic Sans MS"/>
              <a:cs typeface="Comic Sans MS"/>
              <a:sym typeface="Comic Sans MS"/>
            </a:endParaRPr>
          </a:p>
          <a:p>
            <a:pPr marL="457200" lvl="0" indent="-342900" algn="l" rtl="0">
              <a:spcBef>
                <a:spcPts val="0"/>
              </a:spcBef>
              <a:spcAft>
                <a:spcPts val="0"/>
              </a:spcAft>
              <a:buSzPts val="1800"/>
              <a:buFont typeface="Comic Sans MS"/>
              <a:buChar char="●"/>
            </a:pPr>
            <a:r>
              <a:rPr lang="en" sz="1800">
                <a:latin typeface="Comic Sans MS"/>
                <a:ea typeface="Comic Sans MS"/>
                <a:cs typeface="Comic Sans MS"/>
                <a:sym typeface="Comic Sans MS"/>
              </a:rPr>
              <a:t>Private Messenger Group</a:t>
            </a:r>
            <a:endParaRPr sz="2300" b="1">
              <a:latin typeface="Comic Sans MS"/>
              <a:ea typeface="Comic Sans MS"/>
              <a:cs typeface="Comic Sans MS"/>
              <a:sym typeface="Comic Sans MS"/>
            </a:endParaRPr>
          </a:p>
        </p:txBody>
      </p:sp>
      <p:cxnSp>
        <p:nvCxnSpPr>
          <p:cNvPr id="194" name="Google Shape;194;p24"/>
          <p:cNvCxnSpPr/>
          <p:nvPr/>
        </p:nvCxnSpPr>
        <p:spPr>
          <a:xfrm rot="10800000" flipH="1">
            <a:off x="1098525" y="749325"/>
            <a:ext cx="7025400" cy="17100"/>
          </a:xfrm>
          <a:prstGeom prst="straightConnector1">
            <a:avLst/>
          </a:prstGeom>
          <a:noFill/>
          <a:ln w="38100" cap="flat" cmpd="sng">
            <a:solidFill>
              <a:srgbClr val="A64D79"/>
            </a:solidFill>
            <a:prstDash val="solid"/>
            <a:round/>
            <a:headEnd type="none" w="med" len="med"/>
            <a:tailEnd type="none" w="med" len="med"/>
          </a:ln>
        </p:spPr>
      </p:cxnSp>
      <p:sp>
        <p:nvSpPr>
          <p:cNvPr id="195" name="Google Shape;195;p24"/>
          <p:cNvSpPr txBox="1"/>
          <p:nvPr/>
        </p:nvSpPr>
        <p:spPr>
          <a:xfrm>
            <a:off x="4496300" y="2571750"/>
            <a:ext cx="4700700" cy="975621"/>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i="1" dirty="0">
                <a:latin typeface="Lexend"/>
                <a:ea typeface="Lexend"/>
                <a:cs typeface="Lexend"/>
                <a:sym typeface="Lexend"/>
              </a:rPr>
              <a:t>❝ </a:t>
            </a:r>
            <a:r>
              <a:rPr lang="en" sz="1800" dirty="0">
                <a:latin typeface="Lexend"/>
                <a:ea typeface="Lexend"/>
                <a:cs typeface="Lexend"/>
                <a:sym typeface="Lexend"/>
              </a:rPr>
              <a:t>They can come see the photo albums </a:t>
            </a:r>
            <a:r>
              <a:rPr lang="en" sz="1800" b="1" dirty="0">
                <a:latin typeface="Lexend"/>
                <a:ea typeface="Lexend"/>
                <a:cs typeface="Lexend"/>
                <a:sym typeface="Lexend"/>
              </a:rPr>
              <a:t>at my home.</a:t>
            </a:r>
            <a:r>
              <a:rPr lang="en" sz="1800" dirty="0">
                <a:latin typeface="Lexend"/>
                <a:ea typeface="Lexend"/>
                <a:cs typeface="Lexend"/>
                <a:sym typeface="Lexend"/>
              </a:rPr>
              <a:t> </a:t>
            </a:r>
            <a:r>
              <a:rPr lang="en" sz="1800" i="1" dirty="0">
                <a:latin typeface="Lexend Medium"/>
                <a:ea typeface="Lexend Medium"/>
                <a:cs typeface="Lexend Medium"/>
                <a:sym typeface="Lexend Medium"/>
              </a:rPr>
              <a:t>❞</a:t>
            </a:r>
            <a:endParaRPr sz="1800" i="1" dirty="0">
              <a:latin typeface="Lexend Medium"/>
              <a:ea typeface="Lexend Medium"/>
              <a:cs typeface="Lexend Medium"/>
              <a:sym typeface="Lexend Medium"/>
            </a:endParaRPr>
          </a:p>
        </p:txBody>
      </p:sp>
      <p:sp>
        <p:nvSpPr>
          <p:cNvPr id="196" name="Google Shape;196;p24"/>
          <p:cNvSpPr txBox="1"/>
          <p:nvPr/>
        </p:nvSpPr>
        <p:spPr>
          <a:xfrm>
            <a:off x="4452157" y="1240626"/>
            <a:ext cx="4300200" cy="129417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i="1" dirty="0">
                <a:latin typeface="Lexend Medium"/>
                <a:ea typeface="Lexend Medium"/>
                <a:cs typeface="Lexend Medium"/>
                <a:sym typeface="Lexend Medium"/>
              </a:rPr>
              <a:t>❝</a:t>
            </a:r>
            <a:r>
              <a:rPr lang="en" sz="1800" i="1" dirty="0">
                <a:latin typeface="Lexend"/>
                <a:ea typeface="Lexend"/>
                <a:cs typeface="Lexend"/>
                <a:sym typeface="Lexend"/>
              </a:rPr>
              <a:t> </a:t>
            </a:r>
            <a:r>
              <a:rPr lang="en" sz="1800" dirty="0">
                <a:latin typeface="Lexend"/>
                <a:ea typeface="Lexend"/>
                <a:cs typeface="Lexend"/>
                <a:sym typeface="Lexend"/>
              </a:rPr>
              <a:t>If it's not something I'd be willing to frame and hang in my house, </a:t>
            </a:r>
            <a:r>
              <a:rPr lang="en" sz="1800" b="1" dirty="0">
                <a:latin typeface="Lexend"/>
                <a:ea typeface="Lexend"/>
                <a:cs typeface="Lexend"/>
                <a:sym typeface="Lexend"/>
              </a:rPr>
              <a:t>it's not going on social media.</a:t>
            </a:r>
            <a:r>
              <a:rPr lang="en" sz="1800" i="1" dirty="0">
                <a:latin typeface="Lexend Medium"/>
                <a:ea typeface="Lexend Medium"/>
                <a:cs typeface="Lexend Medium"/>
                <a:sym typeface="Lexend Medium"/>
              </a:rPr>
              <a:t>❞</a:t>
            </a:r>
            <a:endParaRPr sz="1800" i="1" dirty="0">
              <a:latin typeface="Lexend Medium"/>
              <a:ea typeface="Lexend Medium"/>
              <a:cs typeface="Lexend Medium"/>
              <a:sym typeface="Lexend Medium"/>
            </a:endParaRPr>
          </a:p>
        </p:txBody>
      </p:sp>
      <p:sp>
        <p:nvSpPr>
          <p:cNvPr id="197" name="Google Shape;197;p24"/>
          <p:cNvSpPr txBox="1"/>
          <p:nvPr/>
        </p:nvSpPr>
        <p:spPr>
          <a:xfrm>
            <a:off x="4496300" y="3621279"/>
            <a:ext cx="4517700" cy="1140282"/>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800" i="1" dirty="0">
                <a:latin typeface="Lexend"/>
                <a:ea typeface="Lexend"/>
                <a:cs typeface="Lexend"/>
                <a:sym typeface="Lexend"/>
              </a:rPr>
              <a:t>❝ </a:t>
            </a:r>
            <a:r>
              <a:rPr lang="en" sz="1800" dirty="0">
                <a:latin typeface="Lexend"/>
                <a:ea typeface="Lexend"/>
                <a:cs typeface="Lexend"/>
                <a:sym typeface="Lexend"/>
              </a:rPr>
              <a:t>I only keep my </a:t>
            </a:r>
            <a:r>
              <a:rPr lang="en" sz="1800" b="1" dirty="0">
                <a:latin typeface="Lexend"/>
                <a:ea typeface="Lexend"/>
                <a:cs typeface="Lexend"/>
                <a:sym typeface="Lexend"/>
              </a:rPr>
              <a:t>actual friends as followers</a:t>
            </a:r>
            <a:r>
              <a:rPr lang="en" sz="1800" dirty="0">
                <a:latin typeface="Lexend"/>
                <a:ea typeface="Lexend"/>
                <a:cs typeface="Lexend"/>
                <a:sym typeface="Lexend"/>
              </a:rPr>
              <a:t> on Instagram so I share what I want there.</a:t>
            </a:r>
            <a:r>
              <a:rPr lang="en" sz="1800" i="1" dirty="0">
                <a:latin typeface="Lexend"/>
                <a:ea typeface="Lexend"/>
                <a:cs typeface="Lexend"/>
                <a:sym typeface="Lexend"/>
              </a:rPr>
              <a:t>❞</a:t>
            </a:r>
            <a:endParaRPr sz="1800" dirty="0">
              <a:solidFill>
                <a:schemeClr val="accent1"/>
              </a:solidFill>
              <a:latin typeface="Lexend"/>
              <a:ea typeface="Lexend"/>
              <a:cs typeface="Lexend"/>
              <a:sym typeface="Lexen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01"/>
        <p:cNvGrpSpPr/>
        <p:nvPr/>
      </p:nvGrpSpPr>
      <p:grpSpPr>
        <a:xfrm>
          <a:off x="0" y="0"/>
          <a:ext cx="0" cy="0"/>
          <a:chOff x="0" y="0"/>
          <a:chExt cx="0" cy="0"/>
        </a:xfrm>
      </p:grpSpPr>
      <p:sp>
        <p:nvSpPr>
          <p:cNvPr id="202" name="Google Shape;202;p25"/>
          <p:cNvSpPr txBox="1">
            <a:spLocks noGrp="1"/>
          </p:cNvSpPr>
          <p:nvPr>
            <p:ph type="title" idx="4294967295"/>
          </p:nvPr>
        </p:nvSpPr>
        <p:spPr>
          <a:xfrm>
            <a:off x="1030075" y="244625"/>
            <a:ext cx="30594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0">
                <a:solidFill>
                  <a:srgbClr val="A64D79"/>
                </a:solidFill>
                <a:latin typeface="Lexend ExtraBold"/>
                <a:ea typeface="Lexend ExtraBold"/>
                <a:cs typeface="Lexend ExtraBold"/>
                <a:sym typeface="Lexend ExtraBold"/>
              </a:rPr>
              <a:t>What to share? </a:t>
            </a:r>
            <a:endParaRPr b="0">
              <a:solidFill>
                <a:srgbClr val="A64D79"/>
              </a:solidFill>
              <a:latin typeface="Lexend ExtraBold"/>
              <a:ea typeface="Lexend ExtraBold"/>
              <a:cs typeface="Lexend ExtraBold"/>
              <a:sym typeface="Lexend ExtraBold"/>
            </a:endParaRPr>
          </a:p>
        </p:txBody>
      </p:sp>
      <p:sp>
        <p:nvSpPr>
          <p:cNvPr id="203" name="Google Shape;203;p25"/>
          <p:cNvSpPr/>
          <p:nvPr/>
        </p:nvSpPr>
        <p:spPr>
          <a:xfrm>
            <a:off x="717175" y="893300"/>
            <a:ext cx="3685200" cy="406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marR="0" lvl="0" indent="-355600" algn="l" rtl="0">
              <a:lnSpc>
                <a:spcPct val="115000"/>
              </a:lnSpc>
              <a:spcBef>
                <a:spcPts val="0"/>
              </a:spcBef>
              <a:spcAft>
                <a:spcPts val="0"/>
              </a:spcAft>
              <a:buSzPts val="2000"/>
              <a:buFont typeface="Comic Sans MS"/>
              <a:buChar char="●"/>
            </a:pPr>
            <a:r>
              <a:rPr lang="en" sz="1500">
                <a:latin typeface="Comic Sans MS"/>
                <a:ea typeface="Comic Sans MS"/>
                <a:cs typeface="Comic Sans MS"/>
                <a:sym typeface="Comic Sans MS"/>
              </a:rPr>
              <a:t>we never tell people more than a quick blurb of an update </a:t>
            </a:r>
            <a:r>
              <a:rPr lang="en" sz="1500" b="1">
                <a:latin typeface="Comic Sans MS"/>
                <a:ea typeface="Comic Sans MS"/>
                <a:cs typeface="Comic Sans MS"/>
                <a:sym typeface="Comic Sans MS"/>
              </a:rPr>
              <a:t>(generally holidays or major events)</a:t>
            </a:r>
            <a:endParaRPr sz="1500" b="1">
              <a:latin typeface="Comic Sans MS"/>
              <a:ea typeface="Comic Sans MS"/>
              <a:cs typeface="Comic Sans MS"/>
              <a:sym typeface="Comic Sans MS"/>
            </a:endParaRPr>
          </a:p>
          <a:p>
            <a:pPr marL="457200" marR="0" lvl="0" indent="-355600" algn="l" rtl="0">
              <a:lnSpc>
                <a:spcPct val="115000"/>
              </a:lnSpc>
              <a:spcBef>
                <a:spcPts val="0"/>
              </a:spcBef>
              <a:spcAft>
                <a:spcPts val="0"/>
              </a:spcAft>
              <a:buSzPts val="2000"/>
              <a:buFont typeface="Comic Sans MS"/>
              <a:buChar char="●"/>
            </a:pPr>
            <a:r>
              <a:rPr lang="en" sz="1500">
                <a:latin typeface="Comic Sans MS"/>
                <a:ea typeface="Comic Sans MS"/>
                <a:cs typeface="Comic Sans MS"/>
                <a:sym typeface="Comic Sans MS"/>
              </a:rPr>
              <a:t>Doing </a:t>
            </a:r>
            <a:r>
              <a:rPr lang="en" sz="1500" b="1">
                <a:latin typeface="Comic Sans MS"/>
                <a:ea typeface="Comic Sans MS"/>
                <a:cs typeface="Comic Sans MS"/>
                <a:sym typeface="Comic Sans MS"/>
              </a:rPr>
              <a:t>some kind of activity</a:t>
            </a:r>
            <a:r>
              <a:rPr lang="en" sz="1500">
                <a:latin typeface="Comic Sans MS"/>
                <a:ea typeface="Comic Sans MS"/>
                <a:cs typeface="Comic Sans MS"/>
                <a:sym typeface="Comic Sans MS"/>
              </a:rPr>
              <a:t>, like holding up their craft or if they helped cook something. Went on a hike, something memorable like that.</a:t>
            </a:r>
            <a:endParaRPr sz="2000" b="1">
              <a:latin typeface="Comic Sans MS"/>
              <a:ea typeface="Comic Sans MS"/>
              <a:cs typeface="Comic Sans MS"/>
              <a:sym typeface="Comic Sans MS"/>
            </a:endParaRPr>
          </a:p>
          <a:p>
            <a:pPr marL="457200" lvl="0" indent="0" algn="l" rtl="0">
              <a:spcBef>
                <a:spcPts val="0"/>
              </a:spcBef>
              <a:spcAft>
                <a:spcPts val="0"/>
              </a:spcAft>
              <a:buNone/>
            </a:pPr>
            <a:endParaRPr sz="1800">
              <a:latin typeface="Comic Sans MS"/>
              <a:ea typeface="Comic Sans MS"/>
              <a:cs typeface="Comic Sans MS"/>
              <a:sym typeface="Comic Sans MS"/>
            </a:endParaRPr>
          </a:p>
        </p:txBody>
      </p:sp>
      <p:sp>
        <p:nvSpPr>
          <p:cNvPr id="204" name="Google Shape;204;p25"/>
          <p:cNvSpPr/>
          <p:nvPr/>
        </p:nvSpPr>
        <p:spPr>
          <a:xfrm>
            <a:off x="4930725" y="893300"/>
            <a:ext cx="3685200" cy="406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23850" algn="l" rtl="0">
              <a:lnSpc>
                <a:spcPct val="115000"/>
              </a:lnSpc>
              <a:spcBef>
                <a:spcPts val="0"/>
              </a:spcBef>
              <a:spcAft>
                <a:spcPts val="0"/>
              </a:spcAft>
              <a:buSzPts val="1500"/>
              <a:buFont typeface="Comic Sans MS"/>
              <a:buChar char="●"/>
            </a:pPr>
            <a:r>
              <a:rPr lang="en" sz="1500">
                <a:latin typeface="Comic Sans MS"/>
                <a:ea typeface="Comic Sans MS"/>
                <a:cs typeface="Comic Sans MS"/>
                <a:sym typeface="Comic Sans MS"/>
              </a:rPr>
              <a:t>No </a:t>
            </a:r>
            <a:r>
              <a:rPr lang="en" sz="1500" b="1">
                <a:latin typeface="Comic Sans MS"/>
                <a:ea typeface="Comic Sans MS"/>
                <a:cs typeface="Comic Sans MS"/>
                <a:sym typeface="Comic Sans MS"/>
              </a:rPr>
              <a:t>embarrassing pictures</a:t>
            </a:r>
            <a:r>
              <a:rPr lang="en" sz="1500">
                <a:latin typeface="Comic Sans MS"/>
                <a:ea typeface="Comic Sans MS"/>
                <a:cs typeface="Comic Sans MS"/>
                <a:sym typeface="Comic Sans MS"/>
              </a:rPr>
              <a:t> </a:t>
            </a:r>
            <a:endParaRPr sz="1500">
              <a:latin typeface="Comic Sans MS"/>
              <a:ea typeface="Comic Sans MS"/>
              <a:cs typeface="Comic Sans MS"/>
              <a:sym typeface="Comic Sans MS"/>
            </a:endParaRPr>
          </a:p>
          <a:p>
            <a:pPr marL="457200" lvl="0" indent="-323850" algn="l" rtl="0">
              <a:lnSpc>
                <a:spcPct val="115000"/>
              </a:lnSpc>
              <a:spcBef>
                <a:spcPts val="0"/>
              </a:spcBef>
              <a:spcAft>
                <a:spcPts val="0"/>
              </a:spcAft>
              <a:buSzPts val="1500"/>
              <a:buFont typeface="Comic Sans MS"/>
              <a:buChar char="●"/>
            </a:pPr>
            <a:r>
              <a:rPr lang="en" sz="1500">
                <a:latin typeface="Comic Sans MS"/>
                <a:ea typeface="Comic Sans MS"/>
                <a:cs typeface="Comic Sans MS"/>
                <a:sym typeface="Comic Sans MS"/>
              </a:rPr>
              <a:t>No </a:t>
            </a:r>
            <a:r>
              <a:rPr lang="en" sz="1500" b="1">
                <a:latin typeface="Comic Sans MS"/>
                <a:ea typeface="Comic Sans MS"/>
                <a:cs typeface="Comic Sans MS"/>
                <a:sym typeface="Comic Sans MS"/>
              </a:rPr>
              <a:t>influencer stuff.</a:t>
            </a:r>
            <a:endParaRPr sz="1500" b="1">
              <a:latin typeface="Comic Sans MS"/>
              <a:ea typeface="Comic Sans MS"/>
              <a:cs typeface="Comic Sans MS"/>
              <a:sym typeface="Comic Sans MS"/>
            </a:endParaRPr>
          </a:p>
          <a:p>
            <a:pPr marL="457200" lvl="0" indent="-323850" algn="l" rtl="0">
              <a:lnSpc>
                <a:spcPct val="115000"/>
              </a:lnSpc>
              <a:spcBef>
                <a:spcPts val="0"/>
              </a:spcBef>
              <a:spcAft>
                <a:spcPts val="0"/>
              </a:spcAft>
              <a:buSzPts val="1500"/>
              <a:buFont typeface="Comic Sans MS"/>
              <a:buChar char="●"/>
            </a:pPr>
            <a:r>
              <a:rPr lang="en" sz="1500">
                <a:latin typeface="Comic Sans MS"/>
                <a:ea typeface="Comic Sans MS"/>
                <a:cs typeface="Comic Sans MS"/>
                <a:sym typeface="Comic Sans MS"/>
              </a:rPr>
              <a:t>Absolutely no </a:t>
            </a:r>
            <a:r>
              <a:rPr lang="en" sz="1500" b="1">
                <a:latin typeface="Comic Sans MS"/>
                <a:ea typeface="Comic Sans MS"/>
                <a:cs typeface="Comic Sans MS"/>
                <a:sym typeface="Comic Sans MS"/>
              </a:rPr>
              <a:t>nude photos</a:t>
            </a:r>
            <a:r>
              <a:rPr lang="en" sz="1500">
                <a:latin typeface="Comic Sans MS"/>
                <a:ea typeface="Comic Sans MS"/>
                <a:cs typeface="Comic Sans MS"/>
                <a:sym typeface="Comic Sans MS"/>
              </a:rPr>
              <a:t> are shared on facebook.</a:t>
            </a:r>
            <a:endParaRPr sz="1500">
              <a:latin typeface="Comic Sans MS"/>
              <a:ea typeface="Comic Sans MS"/>
              <a:cs typeface="Comic Sans MS"/>
              <a:sym typeface="Comic Sans MS"/>
            </a:endParaRPr>
          </a:p>
          <a:p>
            <a:pPr marL="457200" lvl="0" indent="-323850" algn="l" rtl="0">
              <a:spcBef>
                <a:spcPts val="0"/>
              </a:spcBef>
              <a:spcAft>
                <a:spcPts val="0"/>
              </a:spcAft>
              <a:buSzPts val="1500"/>
              <a:buFont typeface="Comic Sans MS"/>
              <a:buChar char="●"/>
            </a:pPr>
            <a:r>
              <a:rPr lang="en" sz="1500" b="1">
                <a:latin typeface="Comic Sans MS"/>
                <a:ea typeface="Comic Sans MS"/>
                <a:cs typeface="Comic Sans MS"/>
                <a:sym typeface="Comic Sans MS"/>
              </a:rPr>
              <a:t>“</a:t>
            </a:r>
            <a:r>
              <a:rPr lang="en" sz="1500">
                <a:latin typeface="Comic Sans MS"/>
                <a:ea typeface="Comic Sans MS"/>
                <a:cs typeface="Comic Sans MS"/>
                <a:sym typeface="Comic Sans MS"/>
              </a:rPr>
              <a:t>you don’t tell people </a:t>
            </a:r>
            <a:r>
              <a:rPr lang="en" sz="1500" b="1">
                <a:latin typeface="Comic Sans MS"/>
                <a:ea typeface="Comic Sans MS"/>
                <a:cs typeface="Comic Sans MS"/>
                <a:sym typeface="Comic Sans MS"/>
              </a:rPr>
              <a:t>where you live or what your real name is,</a:t>
            </a:r>
            <a:r>
              <a:rPr lang="en" sz="1500">
                <a:latin typeface="Comic Sans MS"/>
                <a:ea typeface="Comic Sans MS"/>
                <a:cs typeface="Comic Sans MS"/>
                <a:sym typeface="Comic Sans MS"/>
              </a:rPr>
              <a:t> and you never meet someone without knowing for sure that it is safe.”</a:t>
            </a:r>
            <a:endParaRPr sz="1500">
              <a:latin typeface="Comic Sans MS"/>
              <a:ea typeface="Comic Sans MS"/>
              <a:cs typeface="Comic Sans MS"/>
              <a:sym typeface="Comic Sans MS"/>
            </a:endParaRPr>
          </a:p>
          <a:p>
            <a:pPr marL="457200" lvl="0" indent="-323850" algn="l" rtl="0">
              <a:spcBef>
                <a:spcPts val="0"/>
              </a:spcBef>
              <a:spcAft>
                <a:spcPts val="0"/>
              </a:spcAft>
              <a:buSzPts val="1500"/>
              <a:buFont typeface="Comic Sans MS"/>
              <a:buChar char="●"/>
            </a:pPr>
            <a:r>
              <a:rPr lang="en" sz="1500" b="1">
                <a:latin typeface="Comic Sans MS"/>
                <a:ea typeface="Comic Sans MS"/>
                <a:cs typeface="Comic Sans MS"/>
                <a:sym typeface="Comic Sans MS"/>
              </a:rPr>
              <a:t>Children rights </a:t>
            </a:r>
            <a:r>
              <a:rPr lang="en" sz="1500">
                <a:latin typeface="Comic Sans MS"/>
                <a:ea typeface="Comic Sans MS"/>
                <a:cs typeface="Comic Sans MS"/>
                <a:sym typeface="Comic Sans MS"/>
              </a:rPr>
              <a:t>to protect their information.</a:t>
            </a:r>
            <a:r>
              <a:rPr lang="en" sz="1500" b="1">
                <a:latin typeface="Comic Sans MS"/>
                <a:ea typeface="Comic Sans MS"/>
                <a:cs typeface="Comic Sans MS"/>
                <a:sym typeface="Comic Sans MS"/>
              </a:rPr>
              <a:t>Autonomy </a:t>
            </a:r>
            <a:r>
              <a:rPr lang="en" sz="1500">
                <a:latin typeface="Comic Sans MS"/>
                <a:ea typeface="Comic Sans MS"/>
                <a:cs typeface="Comic Sans MS"/>
                <a:sym typeface="Comic Sans MS"/>
              </a:rPr>
              <a:t>should be of child. </a:t>
            </a:r>
            <a:endParaRPr sz="1500">
              <a:latin typeface="Comic Sans MS"/>
              <a:ea typeface="Comic Sans MS"/>
              <a:cs typeface="Comic Sans MS"/>
              <a:sym typeface="Comic Sans MS"/>
            </a:endParaRPr>
          </a:p>
          <a:p>
            <a:pPr marL="0" lvl="0" indent="0" algn="l" rtl="0">
              <a:spcBef>
                <a:spcPts val="0"/>
              </a:spcBef>
              <a:spcAft>
                <a:spcPts val="0"/>
              </a:spcAft>
              <a:buNone/>
            </a:pPr>
            <a:endParaRPr sz="1800">
              <a:latin typeface="Comic Sans MS"/>
              <a:ea typeface="Comic Sans MS"/>
              <a:cs typeface="Comic Sans MS"/>
              <a:sym typeface="Comic Sans MS"/>
            </a:endParaRPr>
          </a:p>
        </p:txBody>
      </p:sp>
      <p:sp>
        <p:nvSpPr>
          <p:cNvPr id="205" name="Google Shape;205;p25"/>
          <p:cNvSpPr txBox="1">
            <a:spLocks noGrp="1"/>
          </p:cNvSpPr>
          <p:nvPr>
            <p:ph type="title" idx="4294967295"/>
          </p:nvPr>
        </p:nvSpPr>
        <p:spPr>
          <a:xfrm>
            <a:off x="4877775" y="244625"/>
            <a:ext cx="37911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0">
                <a:solidFill>
                  <a:srgbClr val="A64D79"/>
                </a:solidFill>
                <a:latin typeface="Lexend ExtraBold"/>
                <a:ea typeface="Lexend ExtraBold"/>
                <a:cs typeface="Lexend ExtraBold"/>
                <a:sym typeface="Lexend ExtraBold"/>
              </a:rPr>
              <a:t>What </a:t>
            </a:r>
            <a:r>
              <a:rPr lang="en" b="0">
                <a:solidFill>
                  <a:srgbClr val="E06666"/>
                </a:solidFill>
                <a:latin typeface="Lexend ExtraBold"/>
                <a:ea typeface="Lexend ExtraBold"/>
                <a:cs typeface="Lexend ExtraBold"/>
                <a:sym typeface="Lexend ExtraBold"/>
              </a:rPr>
              <a:t>NOT</a:t>
            </a:r>
            <a:r>
              <a:rPr lang="en" b="0">
                <a:solidFill>
                  <a:srgbClr val="A64D79"/>
                </a:solidFill>
                <a:latin typeface="Lexend ExtraBold"/>
                <a:ea typeface="Lexend ExtraBold"/>
                <a:cs typeface="Lexend ExtraBold"/>
                <a:sym typeface="Lexend ExtraBold"/>
              </a:rPr>
              <a:t> to share? </a:t>
            </a:r>
            <a:endParaRPr b="0">
              <a:solidFill>
                <a:srgbClr val="A64D79"/>
              </a:solidFill>
              <a:latin typeface="Lexend ExtraBold"/>
              <a:ea typeface="Lexend ExtraBold"/>
              <a:cs typeface="Lexend ExtraBold"/>
              <a:sym typeface="Lexend ExtraBo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
                                            <p:txEl>
                                              <p:pRg st="4" end="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09"/>
        <p:cNvGrpSpPr/>
        <p:nvPr/>
      </p:nvGrpSpPr>
      <p:grpSpPr>
        <a:xfrm>
          <a:off x="0" y="0"/>
          <a:ext cx="0" cy="0"/>
          <a:chOff x="0" y="0"/>
          <a:chExt cx="0" cy="0"/>
        </a:xfrm>
      </p:grpSpPr>
      <p:sp>
        <p:nvSpPr>
          <p:cNvPr id="210" name="Google Shape;210;p26"/>
          <p:cNvSpPr txBox="1"/>
          <p:nvPr/>
        </p:nvSpPr>
        <p:spPr>
          <a:xfrm>
            <a:off x="3205125" y="129175"/>
            <a:ext cx="3024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A64D79"/>
                </a:solidFill>
                <a:latin typeface="Lexend ExtraBold"/>
                <a:ea typeface="Lexend ExtraBold"/>
                <a:cs typeface="Lexend ExtraBold"/>
                <a:sym typeface="Lexend ExtraBold"/>
              </a:rPr>
              <a:t>Visualizations</a:t>
            </a:r>
            <a:endParaRPr sz="3000">
              <a:solidFill>
                <a:srgbClr val="A64D79"/>
              </a:solidFill>
              <a:latin typeface="Lexend ExtraBold"/>
              <a:ea typeface="Lexend ExtraBold"/>
              <a:cs typeface="Lexend ExtraBold"/>
              <a:sym typeface="Lexend ExtraBold"/>
            </a:endParaRPr>
          </a:p>
        </p:txBody>
      </p:sp>
      <p:cxnSp>
        <p:nvCxnSpPr>
          <p:cNvPr id="211" name="Google Shape;211;p26"/>
          <p:cNvCxnSpPr/>
          <p:nvPr/>
        </p:nvCxnSpPr>
        <p:spPr>
          <a:xfrm rot="10800000" flipH="1">
            <a:off x="3386050" y="698175"/>
            <a:ext cx="2713800" cy="25800"/>
          </a:xfrm>
          <a:prstGeom prst="straightConnector1">
            <a:avLst/>
          </a:prstGeom>
          <a:noFill/>
          <a:ln w="38100" cap="flat" cmpd="sng">
            <a:solidFill>
              <a:srgbClr val="C27BA0"/>
            </a:solidFill>
            <a:prstDash val="solid"/>
            <a:round/>
            <a:headEnd type="none" w="med" len="med"/>
            <a:tailEnd type="none" w="med" len="med"/>
          </a:ln>
        </p:spPr>
      </p:cxnSp>
      <p:pic>
        <p:nvPicPr>
          <p:cNvPr id="212" name="Google Shape;212;p26"/>
          <p:cNvPicPr preferRelativeResize="0"/>
          <p:nvPr/>
        </p:nvPicPr>
        <p:blipFill>
          <a:blip r:embed="rId3">
            <a:alphaModFix/>
          </a:blip>
          <a:stretch>
            <a:fillRect/>
          </a:stretch>
        </p:blipFill>
        <p:spPr>
          <a:xfrm>
            <a:off x="475500" y="876375"/>
            <a:ext cx="3970857" cy="4063024"/>
          </a:xfrm>
          <a:prstGeom prst="rect">
            <a:avLst/>
          </a:prstGeom>
          <a:noFill/>
          <a:ln>
            <a:noFill/>
          </a:ln>
        </p:spPr>
      </p:pic>
      <p:pic>
        <p:nvPicPr>
          <p:cNvPr id="213" name="Google Shape;213;p26"/>
          <p:cNvPicPr preferRelativeResize="0"/>
          <p:nvPr/>
        </p:nvPicPr>
        <p:blipFill>
          <a:blip r:embed="rId4">
            <a:alphaModFix/>
          </a:blip>
          <a:stretch>
            <a:fillRect/>
          </a:stretch>
        </p:blipFill>
        <p:spPr>
          <a:xfrm>
            <a:off x="5025232" y="876375"/>
            <a:ext cx="3919268" cy="4063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17"/>
        <p:cNvGrpSpPr/>
        <p:nvPr/>
      </p:nvGrpSpPr>
      <p:grpSpPr>
        <a:xfrm>
          <a:off x="0" y="0"/>
          <a:ext cx="0" cy="0"/>
          <a:chOff x="0" y="0"/>
          <a:chExt cx="0" cy="0"/>
        </a:xfrm>
      </p:grpSpPr>
      <p:sp>
        <p:nvSpPr>
          <p:cNvPr id="218" name="Google Shape;218;p27"/>
          <p:cNvSpPr txBox="1"/>
          <p:nvPr/>
        </p:nvSpPr>
        <p:spPr>
          <a:xfrm>
            <a:off x="3205125" y="129175"/>
            <a:ext cx="30240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3000">
                <a:solidFill>
                  <a:srgbClr val="A64D79"/>
                </a:solidFill>
                <a:latin typeface="Lexend ExtraBold"/>
                <a:ea typeface="Lexend ExtraBold"/>
                <a:cs typeface="Lexend ExtraBold"/>
                <a:sym typeface="Lexend ExtraBold"/>
              </a:rPr>
              <a:t>Visualizations</a:t>
            </a:r>
            <a:endParaRPr sz="3000">
              <a:solidFill>
                <a:srgbClr val="A64D79"/>
              </a:solidFill>
              <a:latin typeface="Lexend ExtraBold"/>
              <a:ea typeface="Lexend ExtraBold"/>
              <a:cs typeface="Lexend ExtraBold"/>
              <a:sym typeface="Lexend ExtraBold"/>
            </a:endParaRPr>
          </a:p>
        </p:txBody>
      </p:sp>
      <p:sp>
        <p:nvSpPr>
          <p:cNvPr id="219" name="Google Shape;219;p27"/>
          <p:cNvSpPr txBox="1"/>
          <p:nvPr/>
        </p:nvSpPr>
        <p:spPr>
          <a:xfrm>
            <a:off x="1268575" y="4329600"/>
            <a:ext cx="267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2"/>
                </a:solidFill>
                <a:latin typeface="Lato"/>
                <a:ea typeface="Lato"/>
                <a:cs typeface="Lato"/>
                <a:sym typeface="Lato"/>
              </a:rPr>
              <a:t>Word cloud of Post headings</a:t>
            </a:r>
            <a:endParaRPr sz="1300" b="1">
              <a:solidFill>
                <a:schemeClr val="dk2"/>
              </a:solidFill>
              <a:latin typeface="Lato"/>
              <a:ea typeface="Lato"/>
              <a:cs typeface="Lato"/>
              <a:sym typeface="Lato"/>
            </a:endParaRPr>
          </a:p>
        </p:txBody>
      </p:sp>
      <p:sp>
        <p:nvSpPr>
          <p:cNvPr id="220" name="Google Shape;220;p27"/>
          <p:cNvSpPr txBox="1"/>
          <p:nvPr/>
        </p:nvSpPr>
        <p:spPr>
          <a:xfrm>
            <a:off x="5640650" y="4394225"/>
            <a:ext cx="2475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2"/>
                </a:solidFill>
                <a:latin typeface="Lato"/>
                <a:ea typeface="Lato"/>
                <a:cs typeface="Lato"/>
                <a:sym typeface="Lato"/>
              </a:rPr>
              <a:t>Word cloud of Post description</a:t>
            </a:r>
            <a:endParaRPr sz="1300" b="1">
              <a:solidFill>
                <a:schemeClr val="dk2"/>
              </a:solidFill>
              <a:latin typeface="Lato"/>
              <a:ea typeface="Lato"/>
              <a:cs typeface="Lato"/>
              <a:sym typeface="Lato"/>
            </a:endParaRPr>
          </a:p>
        </p:txBody>
      </p:sp>
      <p:cxnSp>
        <p:nvCxnSpPr>
          <p:cNvPr id="221" name="Google Shape;221;p27"/>
          <p:cNvCxnSpPr/>
          <p:nvPr/>
        </p:nvCxnSpPr>
        <p:spPr>
          <a:xfrm rot="10800000" flipH="1">
            <a:off x="3334350" y="762775"/>
            <a:ext cx="2752800" cy="12900"/>
          </a:xfrm>
          <a:prstGeom prst="straightConnector1">
            <a:avLst/>
          </a:prstGeom>
          <a:noFill/>
          <a:ln w="38100" cap="flat" cmpd="sng">
            <a:solidFill>
              <a:srgbClr val="A64D79"/>
            </a:solidFill>
            <a:prstDash val="solid"/>
            <a:round/>
            <a:headEnd type="none" w="med" len="med"/>
            <a:tailEnd type="none" w="med" len="med"/>
          </a:ln>
        </p:spPr>
      </p:cxnSp>
      <p:pic>
        <p:nvPicPr>
          <p:cNvPr id="222" name="Google Shape;222;p27"/>
          <p:cNvPicPr preferRelativeResize="0"/>
          <p:nvPr/>
        </p:nvPicPr>
        <p:blipFill>
          <a:blip r:embed="rId3">
            <a:alphaModFix/>
          </a:blip>
          <a:stretch>
            <a:fillRect/>
          </a:stretch>
        </p:blipFill>
        <p:spPr>
          <a:xfrm>
            <a:off x="4768850" y="1176300"/>
            <a:ext cx="4148400" cy="3075775"/>
          </a:xfrm>
          <a:prstGeom prst="rect">
            <a:avLst/>
          </a:prstGeom>
          <a:noFill/>
          <a:ln>
            <a:noFill/>
          </a:ln>
        </p:spPr>
      </p:pic>
      <p:pic>
        <p:nvPicPr>
          <p:cNvPr id="223" name="Google Shape;223;p27"/>
          <p:cNvPicPr preferRelativeResize="0"/>
          <p:nvPr/>
        </p:nvPicPr>
        <p:blipFill>
          <a:blip r:embed="rId4">
            <a:alphaModFix/>
          </a:blip>
          <a:stretch>
            <a:fillRect/>
          </a:stretch>
        </p:blipFill>
        <p:spPr>
          <a:xfrm>
            <a:off x="359175" y="1176300"/>
            <a:ext cx="4086600" cy="3075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27"/>
        <p:cNvGrpSpPr/>
        <p:nvPr/>
      </p:nvGrpSpPr>
      <p:grpSpPr>
        <a:xfrm>
          <a:off x="0" y="0"/>
          <a:ext cx="0" cy="0"/>
          <a:chOff x="0" y="0"/>
          <a:chExt cx="0" cy="0"/>
        </a:xfrm>
      </p:grpSpPr>
      <p:sp>
        <p:nvSpPr>
          <p:cNvPr id="228" name="Google Shape;228;p28"/>
          <p:cNvSpPr txBox="1">
            <a:spLocks noGrp="1"/>
          </p:cNvSpPr>
          <p:nvPr>
            <p:ph type="title" idx="4294967295"/>
          </p:nvPr>
        </p:nvSpPr>
        <p:spPr>
          <a:xfrm>
            <a:off x="238475" y="283875"/>
            <a:ext cx="8756400" cy="556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3355" b="0">
                <a:solidFill>
                  <a:srgbClr val="A64D79"/>
                </a:solidFill>
                <a:latin typeface="Lexend ExtraBold"/>
                <a:ea typeface="Lexend ExtraBold"/>
                <a:cs typeface="Lexend ExtraBold"/>
                <a:sym typeface="Lexend ExtraBold"/>
              </a:rPr>
              <a:t>Sharenting as a Social Computing Concept </a:t>
            </a:r>
            <a:endParaRPr/>
          </a:p>
          <a:p>
            <a:pPr marL="0" lvl="0" indent="0" algn="l" rtl="0">
              <a:spcBef>
                <a:spcPts val="0"/>
              </a:spcBef>
              <a:spcAft>
                <a:spcPts val="0"/>
              </a:spcAft>
              <a:buNone/>
            </a:pPr>
            <a:endParaRPr/>
          </a:p>
        </p:txBody>
      </p:sp>
      <p:sp>
        <p:nvSpPr>
          <p:cNvPr id="229" name="Google Shape;229;p28"/>
          <p:cNvSpPr txBox="1">
            <a:spLocks noGrp="1"/>
          </p:cNvSpPr>
          <p:nvPr>
            <p:ph type="body" idx="4294967295"/>
          </p:nvPr>
        </p:nvSpPr>
        <p:spPr>
          <a:xfrm>
            <a:off x="4946800" y="956600"/>
            <a:ext cx="3706200" cy="4187100"/>
          </a:xfrm>
          <a:prstGeom prst="rect">
            <a:avLst/>
          </a:prstGeom>
        </p:spPr>
        <p:txBody>
          <a:bodyPr spcFirstLastPara="1" wrap="square" lIns="91425" tIns="91425" rIns="91425" bIns="91425" anchor="t" anchorCtr="0">
            <a:normAutofit fontScale="62500"/>
          </a:bodyPr>
          <a:lstStyle/>
          <a:p>
            <a:pPr marL="457200" lvl="0" indent="-348853" algn="l" rtl="0">
              <a:spcBef>
                <a:spcPts val="0"/>
              </a:spcBef>
              <a:spcAft>
                <a:spcPts val="0"/>
              </a:spcAft>
              <a:buClr>
                <a:srgbClr val="000000"/>
              </a:buClr>
              <a:buSzPct val="100000"/>
              <a:buChar char="●"/>
            </a:pPr>
            <a:r>
              <a:rPr lang="en" sz="3030">
                <a:solidFill>
                  <a:srgbClr val="000000"/>
                </a:solidFill>
                <a:latin typeface="Comic Sans MS"/>
                <a:ea typeface="Comic Sans MS"/>
                <a:cs typeface="Comic Sans MS"/>
                <a:sym typeface="Comic Sans MS"/>
              </a:rPr>
              <a:t>Sharenting mostly happens on </a:t>
            </a:r>
            <a:r>
              <a:rPr lang="en" sz="3030" b="1">
                <a:solidFill>
                  <a:srgbClr val="000000"/>
                </a:solidFill>
                <a:latin typeface="Comic Sans MS"/>
                <a:ea typeface="Comic Sans MS"/>
                <a:cs typeface="Comic Sans MS"/>
                <a:sym typeface="Comic Sans MS"/>
              </a:rPr>
              <a:t>Social Network Sites. </a:t>
            </a:r>
            <a:endParaRPr sz="3030" b="1">
              <a:solidFill>
                <a:srgbClr val="000000"/>
              </a:solidFill>
              <a:latin typeface="Comic Sans MS"/>
              <a:ea typeface="Comic Sans MS"/>
              <a:cs typeface="Comic Sans MS"/>
              <a:sym typeface="Comic Sans MS"/>
            </a:endParaRPr>
          </a:p>
          <a:p>
            <a:pPr marL="457200" lvl="0" indent="-348853" algn="l" rtl="0">
              <a:spcBef>
                <a:spcPts val="0"/>
              </a:spcBef>
              <a:spcAft>
                <a:spcPts val="0"/>
              </a:spcAft>
              <a:buClr>
                <a:srgbClr val="000000"/>
              </a:buClr>
              <a:buSzPct val="100000"/>
              <a:buChar char="●"/>
            </a:pPr>
            <a:r>
              <a:rPr lang="en" sz="3030">
                <a:solidFill>
                  <a:srgbClr val="000000"/>
                </a:solidFill>
                <a:latin typeface="Comic Sans MS"/>
                <a:ea typeface="Comic Sans MS"/>
                <a:cs typeface="Comic Sans MS"/>
                <a:sym typeface="Comic Sans MS"/>
              </a:rPr>
              <a:t>With sharenting parents showcase </a:t>
            </a:r>
            <a:r>
              <a:rPr lang="en" sz="3030" b="1">
                <a:solidFill>
                  <a:srgbClr val="000000"/>
                </a:solidFill>
                <a:latin typeface="Comic Sans MS"/>
                <a:ea typeface="Comic Sans MS"/>
                <a:cs typeface="Comic Sans MS"/>
                <a:sym typeface="Comic Sans MS"/>
              </a:rPr>
              <a:t>only positive</a:t>
            </a:r>
            <a:r>
              <a:rPr lang="en" sz="3030">
                <a:solidFill>
                  <a:srgbClr val="000000"/>
                </a:solidFill>
                <a:latin typeface="Comic Sans MS"/>
                <a:ea typeface="Comic Sans MS"/>
                <a:cs typeface="Comic Sans MS"/>
                <a:sym typeface="Comic Sans MS"/>
              </a:rPr>
              <a:t> family aspects.</a:t>
            </a:r>
            <a:endParaRPr sz="3030">
              <a:solidFill>
                <a:srgbClr val="000000"/>
              </a:solidFill>
              <a:latin typeface="Comic Sans MS"/>
              <a:ea typeface="Comic Sans MS"/>
              <a:cs typeface="Comic Sans MS"/>
              <a:sym typeface="Comic Sans MS"/>
            </a:endParaRPr>
          </a:p>
          <a:p>
            <a:pPr marL="457200" lvl="0" indent="-348853" algn="l" rtl="0">
              <a:spcBef>
                <a:spcPts val="0"/>
              </a:spcBef>
              <a:spcAft>
                <a:spcPts val="0"/>
              </a:spcAft>
              <a:buClr>
                <a:srgbClr val="000000"/>
              </a:buClr>
              <a:buSzPct val="100000"/>
              <a:buChar char="●"/>
            </a:pPr>
            <a:r>
              <a:rPr lang="en" sz="3030">
                <a:solidFill>
                  <a:srgbClr val="000000"/>
                </a:solidFill>
                <a:latin typeface="Comic Sans MS"/>
                <a:ea typeface="Comic Sans MS"/>
                <a:cs typeface="Comic Sans MS"/>
                <a:sym typeface="Comic Sans MS"/>
              </a:rPr>
              <a:t>The pressure to impress omit challenges, creating an </a:t>
            </a:r>
            <a:r>
              <a:rPr lang="en" sz="3030" b="1">
                <a:solidFill>
                  <a:srgbClr val="000000"/>
                </a:solidFill>
                <a:latin typeface="Comic Sans MS"/>
                <a:ea typeface="Comic Sans MS"/>
                <a:cs typeface="Comic Sans MS"/>
                <a:sym typeface="Comic Sans MS"/>
              </a:rPr>
              <a:t>unrealistic</a:t>
            </a:r>
            <a:r>
              <a:rPr lang="en" sz="3030">
                <a:solidFill>
                  <a:srgbClr val="000000"/>
                </a:solidFill>
                <a:latin typeface="Comic Sans MS"/>
                <a:ea typeface="Comic Sans MS"/>
                <a:cs typeface="Comic Sans MS"/>
                <a:sym typeface="Comic Sans MS"/>
              </a:rPr>
              <a:t> portrayal. </a:t>
            </a:r>
            <a:endParaRPr sz="3030">
              <a:solidFill>
                <a:srgbClr val="000000"/>
              </a:solidFill>
              <a:latin typeface="Comic Sans MS"/>
              <a:ea typeface="Comic Sans MS"/>
              <a:cs typeface="Comic Sans MS"/>
              <a:sym typeface="Comic Sans MS"/>
            </a:endParaRPr>
          </a:p>
          <a:p>
            <a:pPr marL="457200" lvl="0" indent="-348853" algn="l" rtl="0">
              <a:spcBef>
                <a:spcPts val="0"/>
              </a:spcBef>
              <a:spcAft>
                <a:spcPts val="0"/>
              </a:spcAft>
              <a:buClr>
                <a:srgbClr val="000000"/>
              </a:buClr>
              <a:buSzPct val="100000"/>
              <a:buChar char="●"/>
            </a:pPr>
            <a:r>
              <a:rPr lang="en" sz="3030">
                <a:solidFill>
                  <a:srgbClr val="000000"/>
                </a:solidFill>
                <a:latin typeface="Comic Sans MS"/>
                <a:ea typeface="Comic Sans MS"/>
                <a:cs typeface="Comic Sans MS"/>
                <a:sym typeface="Comic Sans MS"/>
              </a:rPr>
              <a:t>“we surrender our data and choose not to </a:t>
            </a:r>
            <a:r>
              <a:rPr lang="en" sz="3030" b="1">
                <a:solidFill>
                  <a:srgbClr val="000000"/>
                </a:solidFill>
                <a:latin typeface="Comic Sans MS"/>
                <a:ea typeface="Comic Sans MS"/>
                <a:cs typeface="Comic Sans MS"/>
                <a:sym typeface="Comic Sans MS"/>
              </a:rPr>
              <a:t>imagine the worst-case scenarios.</a:t>
            </a:r>
            <a:r>
              <a:rPr lang="en" sz="3030">
                <a:solidFill>
                  <a:srgbClr val="000000"/>
                </a:solidFill>
                <a:latin typeface="Comic Sans MS"/>
                <a:ea typeface="Comic Sans MS"/>
                <a:cs typeface="Comic Sans MS"/>
                <a:sym typeface="Comic Sans MS"/>
              </a:rPr>
              <a:t>”</a:t>
            </a:r>
            <a:endParaRPr sz="3030">
              <a:solidFill>
                <a:srgbClr val="000000"/>
              </a:solidFill>
              <a:highlight>
                <a:srgbClr val="FFFFFF"/>
              </a:highlight>
              <a:latin typeface="Comic Sans MS"/>
              <a:ea typeface="Comic Sans MS"/>
              <a:cs typeface="Comic Sans MS"/>
              <a:sym typeface="Comic Sans MS"/>
            </a:endParaRPr>
          </a:p>
          <a:p>
            <a:pPr marL="0" lvl="0" indent="0" algn="l" rtl="0">
              <a:spcBef>
                <a:spcPts val="1200"/>
              </a:spcBef>
              <a:spcAft>
                <a:spcPts val="1200"/>
              </a:spcAft>
              <a:buNone/>
            </a:pPr>
            <a:endParaRPr sz="1600">
              <a:solidFill>
                <a:srgbClr val="000000"/>
              </a:solidFill>
              <a:highlight>
                <a:srgbClr val="FFFFFF"/>
              </a:highlight>
              <a:latin typeface="Times New Roman"/>
              <a:ea typeface="Times New Roman"/>
              <a:cs typeface="Times New Roman"/>
              <a:sym typeface="Times New Roman"/>
            </a:endParaRPr>
          </a:p>
        </p:txBody>
      </p:sp>
      <p:sp>
        <p:nvSpPr>
          <p:cNvPr id="230" name="Google Shape;230;p28"/>
          <p:cNvSpPr txBox="1"/>
          <p:nvPr/>
        </p:nvSpPr>
        <p:spPr>
          <a:xfrm>
            <a:off x="116425" y="4798550"/>
            <a:ext cx="4730100" cy="5388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100" i="1">
                <a:latin typeface="Lato"/>
                <a:ea typeface="Lato"/>
                <a:cs typeface="Lato"/>
                <a:sym typeface="Lato"/>
              </a:rPr>
              <a:t>Credits: </a:t>
            </a:r>
            <a:r>
              <a:rPr lang="en" sz="1100" i="1" u="sng">
                <a:solidFill>
                  <a:schemeClr val="hlink"/>
                </a:solidFill>
                <a:latin typeface="Lato"/>
                <a:ea typeface="Lato"/>
                <a:cs typeface="Lato"/>
                <a:sym typeface="Lato"/>
                <a:hlinkClick r:id="rId3"/>
              </a:rPr>
              <a:t>Instagram, Facebook, and the Perils of “Sharenting”</a:t>
            </a:r>
            <a:endParaRPr sz="2550">
              <a:highlight>
                <a:srgbClr val="FFFFFF"/>
              </a:highlight>
            </a:endParaRPr>
          </a:p>
          <a:p>
            <a:pPr marL="0" lvl="0" indent="0" algn="l" rtl="0">
              <a:spcBef>
                <a:spcPts val="0"/>
              </a:spcBef>
              <a:spcAft>
                <a:spcPts val="0"/>
              </a:spcAft>
              <a:buNone/>
            </a:pPr>
            <a:endParaRPr sz="1200">
              <a:solidFill>
                <a:schemeClr val="accent1"/>
              </a:solidFill>
              <a:latin typeface="Lato"/>
              <a:ea typeface="Lato"/>
              <a:cs typeface="Lato"/>
              <a:sym typeface="Lato"/>
            </a:endParaRPr>
          </a:p>
        </p:txBody>
      </p:sp>
      <p:pic>
        <p:nvPicPr>
          <p:cNvPr id="231" name="Google Shape;231;p28"/>
          <p:cNvPicPr preferRelativeResize="0"/>
          <p:nvPr/>
        </p:nvPicPr>
        <p:blipFill>
          <a:blip r:embed="rId4">
            <a:alphaModFix/>
          </a:blip>
          <a:stretch>
            <a:fillRect/>
          </a:stretch>
        </p:blipFill>
        <p:spPr>
          <a:xfrm>
            <a:off x="228625" y="1634698"/>
            <a:ext cx="4505676" cy="236953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35"/>
        <p:cNvGrpSpPr/>
        <p:nvPr/>
      </p:nvGrpSpPr>
      <p:grpSpPr>
        <a:xfrm>
          <a:off x="0" y="0"/>
          <a:ext cx="0" cy="0"/>
          <a:chOff x="0" y="0"/>
          <a:chExt cx="0" cy="0"/>
        </a:xfrm>
      </p:grpSpPr>
      <p:sp>
        <p:nvSpPr>
          <p:cNvPr id="236" name="Google Shape;236;p29"/>
          <p:cNvSpPr txBox="1">
            <a:spLocks noGrp="1"/>
          </p:cNvSpPr>
          <p:nvPr>
            <p:ph type="title" idx="4294967295"/>
          </p:nvPr>
        </p:nvSpPr>
        <p:spPr>
          <a:xfrm>
            <a:off x="900850" y="154150"/>
            <a:ext cx="30594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020" b="0">
                <a:solidFill>
                  <a:srgbClr val="A64D79"/>
                </a:solidFill>
                <a:latin typeface="Lexend ExtraBold"/>
                <a:ea typeface="Lexend ExtraBold"/>
                <a:cs typeface="Lexend ExtraBold"/>
                <a:sym typeface="Lexend ExtraBold"/>
              </a:rPr>
              <a:t>Limitations</a:t>
            </a:r>
            <a:endParaRPr sz="3020" b="0">
              <a:solidFill>
                <a:srgbClr val="A64D79"/>
              </a:solidFill>
              <a:latin typeface="Lexend ExtraBold"/>
              <a:ea typeface="Lexend ExtraBold"/>
              <a:cs typeface="Lexend ExtraBold"/>
              <a:sym typeface="Lexend ExtraBold"/>
            </a:endParaRPr>
          </a:p>
        </p:txBody>
      </p:sp>
      <p:sp>
        <p:nvSpPr>
          <p:cNvPr id="237" name="Google Shape;237;p29"/>
          <p:cNvSpPr/>
          <p:nvPr/>
        </p:nvSpPr>
        <p:spPr>
          <a:xfrm>
            <a:off x="587950" y="893300"/>
            <a:ext cx="3685200" cy="406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200">
              <a:latin typeface="Comic Sans MS"/>
              <a:ea typeface="Comic Sans MS"/>
              <a:cs typeface="Comic Sans MS"/>
              <a:sym typeface="Comic Sans MS"/>
            </a:endParaRPr>
          </a:p>
          <a:p>
            <a:pPr marL="457200" lvl="0" indent="-368300" algn="l" rtl="0">
              <a:lnSpc>
                <a:spcPct val="115000"/>
              </a:lnSpc>
              <a:spcBef>
                <a:spcPts val="1200"/>
              </a:spcBef>
              <a:spcAft>
                <a:spcPts val="0"/>
              </a:spcAft>
              <a:buSzPts val="2200"/>
              <a:buFont typeface="Comic Sans MS"/>
              <a:buChar char="●"/>
            </a:pPr>
            <a:r>
              <a:rPr lang="en" sz="2200" b="1">
                <a:latin typeface="Comic Sans MS"/>
                <a:ea typeface="Comic Sans MS"/>
                <a:cs typeface="Comic Sans MS"/>
                <a:sym typeface="Comic Sans MS"/>
              </a:rPr>
              <a:t>Bias</a:t>
            </a:r>
            <a:r>
              <a:rPr lang="en" sz="2200">
                <a:latin typeface="Comic Sans MS"/>
                <a:ea typeface="Comic Sans MS"/>
                <a:cs typeface="Comic Sans MS"/>
                <a:sym typeface="Comic Sans MS"/>
              </a:rPr>
              <a:t> in Online Discussion</a:t>
            </a:r>
            <a:endParaRPr sz="2200">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a:latin typeface="Comic Sans MS"/>
                <a:ea typeface="Comic Sans MS"/>
                <a:cs typeface="Comic Sans MS"/>
                <a:sym typeface="Comic Sans MS"/>
              </a:rPr>
              <a:t>Discussions may be influenced by </a:t>
            </a:r>
            <a:r>
              <a:rPr lang="en" sz="2200" b="1">
                <a:latin typeface="Comic Sans MS"/>
                <a:ea typeface="Comic Sans MS"/>
                <a:cs typeface="Comic Sans MS"/>
                <a:sym typeface="Comic Sans MS"/>
              </a:rPr>
              <a:t>cultural norms.</a:t>
            </a:r>
            <a:endParaRPr sz="2200" b="1">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a:latin typeface="Comic Sans MS"/>
                <a:ea typeface="Comic Sans MS"/>
                <a:cs typeface="Comic Sans MS"/>
                <a:sym typeface="Comic Sans MS"/>
              </a:rPr>
              <a:t>We are not sure if the contributors are </a:t>
            </a:r>
            <a:r>
              <a:rPr lang="en" sz="2200" b="1">
                <a:latin typeface="Comic Sans MS"/>
                <a:ea typeface="Comic Sans MS"/>
                <a:cs typeface="Comic Sans MS"/>
                <a:sym typeface="Comic Sans MS"/>
              </a:rPr>
              <a:t>parents or not. </a:t>
            </a:r>
            <a:endParaRPr sz="2200" b="1">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200" b="1">
                <a:latin typeface="Comic Sans MS"/>
                <a:ea typeface="Comic Sans MS"/>
                <a:cs typeface="Comic Sans MS"/>
                <a:sym typeface="Comic Sans MS"/>
              </a:rPr>
              <a:t>Limited data</a:t>
            </a:r>
            <a:endParaRPr sz="2600" b="1">
              <a:latin typeface="Comic Sans MS"/>
              <a:ea typeface="Comic Sans MS"/>
              <a:cs typeface="Comic Sans MS"/>
              <a:sym typeface="Comic Sans MS"/>
            </a:endParaRPr>
          </a:p>
          <a:p>
            <a:pPr marL="457200" lvl="0" indent="0" algn="l" rtl="0">
              <a:spcBef>
                <a:spcPts val="1200"/>
              </a:spcBef>
              <a:spcAft>
                <a:spcPts val="0"/>
              </a:spcAft>
              <a:buNone/>
            </a:pPr>
            <a:endParaRPr sz="1800">
              <a:latin typeface="Comic Sans MS"/>
              <a:ea typeface="Comic Sans MS"/>
              <a:cs typeface="Comic Sans MS"/>
              <a:sym typeface="Comic Sans MS"/>
            </a:endParaRPr>
          </a:p>
        </p:txBody>
      </p:sp>
      <p:sp>
        <p:nvSpPr>
          <p:cNvPr id="238" name="Google Shape;238;p29"/>
          <p:cNvSpPr/>
          <p:nvPr/>
        </p:nvSpPr>
        <p:spPr>
          <a:xfrm>
            <a:off x="4877775" y="893300"/>
            <a:ext cx="3685200" cy="40695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2000">
              <a:latin typeface="Comic Sans MS"/>
              <a:ea typeface="Comic Sans MS"/>
              <a:cs typeface="Comic Sans MS"/>
              <a:sym typeface="Comic Sans MS"/>
            </a:endParaRPr>
          </a:p>
          <a:p>
            <a:pPr marL="457200" lvl="0" indent="-355600" algn="l" rtl="0">
              <a:lnSpc>
                <a:spcPct val="115000"/>
              </a:lnSpc>
              <a:spcBef>
                <a:spcPts val="1200"/>
              </a:spcBef>
              <a:spcAft>
                <a:spcPts val="0"/>
              </a:spcAft>
              <a:buSzPts val="2000"/>
              <a:buFont typeface="Comic Sans MS"/>
              <a:buChar char="●"/>
            </a:pPr>
            <a:r>
              <a:rPr lang="en" sz="2000">
                <a:latin typeface="Comic Sans MS"/>
                <a:ea typeface="Comic Sans MS"/>
                <a:cs typeface="Comic Sans MS"/>
                <a:sym typeface="Comic Sans MS"/>
              </a:rPr>
              <a:t>Collect </a:t>
            </a:r>
            <a:r>
              <a:rPr lang="en" sz="2000" b="1">
                <a:latin typeface="Comic Sans MS"/>
                <a:ea typeface="Comic Sans MS"/>
                <a:cs typeface="Comic Sans MS"/>
                <a:sym typeface="Comic Sans MS"/>
              </a:rPr>
              <a:t>more data.</a:t>
            </a:r>
            <a:endParaRPr sz="2000" b="1">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000">
                <a:latin typeface="Comic Sans MS"/>
                <a:ea typeface="Comic Sans MS"/>
                <a:cs typeface="Comic Sans MS"/>
                <a:sym typeface="Comic Sans MS"/>
              </a:rPr>
              <a:t>Find </a:t>
            </a:r>
            <a:r>
              <a:rPr lang="en" sz="2000" b="1">
                <a:latin typeface="Comic Sans MS"/>
                <a:ea typeface="Comic Sans MS"/>
                <a:cs typeface="Comic Sans MS"/>
                <a:sym typeface="Comic Sans MS"/>
              </a:rPr>
              <a:t>more suitable subreddits</a:t>
            </a:r>
            <a:endParaRPr sz="2000" b="1">
              <a:latin typeface="Comic Sans MS"/>
              <a:ea typeface="Comic Sans MS"/>
              <a:cs typeface="Comic Sans MS"/>
              <a:sym typeface="Comic Sans MS"/>
            </a:endParaRPr>
          </a:p>
          <a:p>
            <a:pPr marL="457200" lvl="0" indent="-368300" algn="l" rtl="0">
              <a:lnSpc>
                <a:spcPct val="115000"/>
              </a:lnSpc>
              <a:spcBef>
                <a:spcPts val="0"/>
              </a:spcBef>
              <a:spcAft>
                <a:spcPts val="0"/>
              </a:spcAft>
              <a:buSzPts val="2200"/>
              <a:buFont typeface="Comic Sans MS"/>
              <a:buChar char="●"/>
            </a:pPr>
            <a:r>
              <a:rPr lang="en" sz="2000">
                <a:latin typeface="Comic Sans MS"/>
                <a:ea typeface="Comic Sans MS"/>
                <a:cs typeface="Comic Sans MS"/>
                <a:sym typeface="Comic Sans MS"/>
              </a:rPr>
              <a:t>More than the concerns that have grown over time we would like to see the </a:t>
            </a:r>
            <a:r>
              <a:rPr lang="en" sz="2000" b="1">
                <a:latin typeface="Comic Sans MS"/>
                <a:ea typeface="Comic Sans MS"/>
                <a:cs typeface="Comic Sans MS"/>
                <a:sym typeface="Comic Sans MS"/>
              </a:rPr>
              <a:t>suggested solutions to deal with Sharenting</a:t>
            </a:r>
            <a:endParaRPr sz="2200" b="1">
              <a:latin typeface="Comic Sans MS"/>
              <a:ea typeface="Comic Sans MS"/>
              <a:cs typeface="Comic Sans MS"/>
              <a:sym typeface="Comic Sans MS"/>
            </a:endParaRPr>
          </a:p>
          <a:p>
            <a:pPr marL="0" lvl="0" indent="0" algn="l" rtl="0">
              <a:spcBef>
                <a:spcPts val="1200"/>
              </a:spcBef>
              <a:spcAft>
                <a:spcPts val="0"/>
              </a:spcAft>
              <a:buNone/>
            </a:pPr>
            <a:endParaRPr sz="1800">
              <a:latin typeface="Comic Sans MS"/>
              <a:ea typeface="Comic Sans MS"/>
              <a:cs typeface="Comic Sans MS"/>
              <a:sym typeface="Comic Sans MS"/>
            </a:endParaRPr>
          </a:p>
        </p:txBody>
      </p:sp>
      <p:sp>
        <p:nvSpPr>
          <p:cNvPr id="239" name="Google Shape;239;p29"/>
          <p:cNvSpPr txBox="1">
            <a:spLocks noGrp="1"/>
          </p:cNvSpPr>
          <p:nvPr>
            <p:ph type="title" idx="4294967295"/>
          </p:nvPr>
        </p:nvSpPr>
        <p:spPr>
          <a:xfrm>
            <a:off x="5158125" y="154150"/>
            <a:ext cx="3124500" cy="535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sz="3020" b="0">
                <a:solidFill>
                  <a:srgbClr val="A64D79"/>
                </a:solidFill>
                <a:latin typeface="Lexend ExtraBold"/>
                <a:ea typeface="Lexend ExtraBold"/>
                <a:cs typeface="Lexend ExtraBold"/>
                <a:sym typeface="Lexend ExtraBold"/>
              </a:rPr>
              <a:t>Future Work</a:t>
            </a:r>
            <a:r>
              <a:rPr lang="en"/>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243"/>
        <p:cNvGrpSpPr/>
        <p:nvPr/>
      </p:nvGrpSpPr>
      <p:grpSpPr>
        <a:xfrm>
          <a:off x="0" y="0"/>
          <a:ext cx="0" cy="0"/>
          <a:chOff x="0" y="0"/>
          <a:chExt cx="0" cy="0"/>
        </a:xfrm>
      </p:grpSpPr>
      <p:sp>
        <p:nvSpPr>
          <p:cNvPr id="244" name="Google Shape;244;p30"/>
          <p:cNvSpPr txBox="1">
            <a:spLocks noGrp="1"/>
          </p:cNvSpPr>
          <p:nvPr>
            <p:ph type="title" idx="4294967295"/>
          </p:nvPr>
        </p:nvSpPr>
        <p:spPr>
          <a:xfrm>
            <a:off x="1657800" y="240475"/>
            <a:ext cx="5828400" cy="1009500"/>
          </a:xfrm>
          <a:prstGeom prst="rect">
            <a:avLst/>
          </a:prstGeom>
        </p:spPr>
        <p:txBody>
          <a:bodyPr spcFirstLastPara="1" wrap="square" lIns="91425" tIns="91425" rIns="91425" bIns="91425" anchor="t" anchorCtr="0">
            <a:normAutofit fontScale="90000"/>
          </a:bodyPr>
          <a:lstStyle/>
          <a:p>
            <a:pPr marL="0" marR="0" lvl="0" indent="0" algn="ctr" rtl="0">
              <a:lnSpc>
                <a:spcPct val="115000"/>
              </a:lnSpc>
              <a:spcBef>
                <a:spcPts val="0"/>
              </a:spcBef>
              <a:spcAft>
                <a:spcPts val="1200"/>
              </a:spcAft>
              <a:buNone/>
            </a:pPr>
            <a:r>
              <a:rPr lang="en" sz="3030" b="0">
                <a:solidFill>
                  <a:srgbClr val="741B47"/>
                </a:solidFill>
                <a:latin typeface="Lexend Black"/>
                <a:ea typeface="Lexend Black"/>
                <a:cs typeface="Lexend Black"/>
                <a:sym typeface="Lexend Black"/>
              </a:rPr>
              <a:t>“make more mindful choices” about our digital lives</a:t>
            </a:r>
            <a:endParaRPr sz="3030" b="0">
              <a:solidFill>
                <a:srgbClr val="741B47"/>
              </a:solidFill>
              <a:latin typeface="Lexend Black"/>
              <a:ea typeface="Lexend Black"/>
              <a:cs typeface="Lexend Black"/>
              <a:sym typeface="Lexend Black"/>
            </a:endParaRPr>
          </a:p>
        </p:txBody>
      </p:sp>
      <p:pic>
        <p:nvPicPr>
          <p:cNvPr id="245" name="Google Shape;245;p30"/>
          <p:cNvPicPr preferRelativeResize="0"/>
          <p:nvPr/>
        </p:nvPicPr>
        <p:blipFill>
          <a:blip r:embed="rId3">
            <a:alphaModFix/>
          </a:blip>
          <a:stretch>
            <a:fillRect/>
          </a:stretch>
        </p:blipFill>
        <p:spPr>
          <a:xfrm>
            <a:off x="4650750" y="1443975"/>
            <a:ext cx="3069890" cy="2937300"/>
          </a:xfrm>
          <a:prstGeom prst="rect">
            <a:avLst/>
          </a:prstGeom>
          <a:noFill/>
          <a:ln>
            <a:noFill/>
          </a:ln>
        </p:spPr>
      </p:pic>
      <p:pic>
        <p:nvPicPr>
          <p:cNvPr id="246" name="Google Shape;246;p30"/>
          <p:cNvPicPr preferRelativeResize="0"/>
          <p:nvPr/>
        </p:nvPicPr>
        <p:blipFill>
          <a:blip r:embed="rId4">
            <a:alphaModFix/>
          </a:blip>
          <a:stretch>
            <a:fillRect/>
          </a:stretch>
        </p:blipFill>
        <p:spPr>
          <a:xfrm>
            <a:off x="1647680" y="1443975"/>
            <a:ext cx="3003070" cy="2937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92"/>
        <p:cNvGrpSpPr/>
        <p:nvPr/>
      </p:nvGrpSpPr>
      <p:grpSpPr>
        <a:xfrm>
          <a:off x="0" y="0"/>
          <a:ext cx="0" cy="0"/>
          <a:chOff x="0" y="0"/>
          <a:chExt cx="0" cy="0"/>
        </a:xfrm>
      </p:grpSpPr>
      <p:sp>
        <p:nvSpPr>
          <p:cNvPr id="93" name="Google Shape;93;p14"/>
          <p:cNvSpPr txBox="1">
            <a:spLocks noGrp="1"/>
          </p:cNvSpPr>
          <p:nvPr>
            <p:ph type="title" idx="4294967295"/>
          </p:nvPr>
        </p:nvSpPr>
        <p:spPr>
          <a:xfrm>
            <a:off x="2003275" y="397125"/>
            <a:ext cx="5569800" cy="74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320" b="0">
                <a:solidFill>
                  <a:srgbClr val="A64D79"/>
                </a:solidFill>
                <a:latin typeface="Lexend Black"/>
                <a:ea typeface="Lexend Black"/>
                <a:cs typeface="Lexend Black"/>
                <a:sym typeface="Lexend Black"/>
              </a:rPr>
              <a:t>What is Sharenting?</a:t>
            </a:r>
            <a:endParaRPr sz="3320" b="0">
              <a:solidFill>
                <a:srgbClr val="A64D79"/>
              </a:solidFill>
              <a:latin typeface="Lexend Black"/>
              <a:ea typeface="Lexend Black"/>
              <a:cs typeface="Lexend Black"/>
              <a:sym typeface="Lexend Black"/>
            </a:endParaRPr>
          </a:p>
        </p:txBody>
      </p:sp>
      <p:sp>
        <p:nvSpPr>
          <p:cNvPr id="94" name="Google Shape;94;p14"/>
          <p:cNvSpPr txBox="1">
            <a:spLocks noGrp="1"/>
          </p:cNvSpPr>
          <p:nvPr>
            <p:ph type="body" idx="4294967295"/>
          </p:nvPr>
        </p:nvSpPr>
        <p:spPr>
          <a:xfrm>
            <a:off x="4084400" y="1850800"/>
            <a:ext cx="4773300" cy="1794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solidFill>
                  <a:srgbClr val="741B47"/>
                </a:solidFill>
                <a:latin typeface="Lexend SemiBold"/>
                <a:ea typeface="Lexend SemiBold"/>
                <a:cs typeface="Lexend SemiBold"/>
                <a:sym typeface="Lexend SemiBold"/>
              </a:rPr>
              <a:t>“</a:t>
            </a:r>
            <a:r>
              <a:rPr lang="en" sz="2000" b="1">
                <a:solidFill>
                  <a:srgbClr val="741B47"/>
                </a:solidFill>
                <a:latin typeface="Lexend"/>
                <a:ea typeface="Lexend"/>
                <a:cs typeface="Lexend"/>
                <a:sym typeface="Lexend"/>
              </a:rPr>
              <a:t>Parents sharing information about their children, including photos, videos, and personal details, on social media platforms.</a:t>
            </a:r>
            <a:r>
              <a:rPr lang="en" sz="2000">
                <a:solidFill>
                  <a:srgbClr val="741B47"/>
                </a:solidFill>
                <a:latin typeface="Lexend SemiBold"/>
                <a:ea typeface="Lexend SemiBold"/>
                <a:cs typeface="Lexend SemiBold"/>
                <a:sym typeface="Lexend SemiBold"/>
              </a:rPr>
              <a:t>”</a:t>
            </a:r>
            <a:endParaRPr sz="2000">
              <a:solidFill>
                <a:srgbClr val="741B47"/>
              </a:solidFill>
              <a:latin typeface="Lexend SemiBold"/>
              <a:ea typeface="Lexend SemiBold"/>
              <a:cs typeface="Lexend SemiBold"/>
              <a:sym typeface="Lexend SemiBold"/>
            </a:endParaRPr>
          </a:p>
        </p:txBody>
      </p:sp>
      <p:pic>
        <p:nvPicPr>
          <p:cNvPr id="95" name="Google Shape;95;p14"/>
          <p:cNvPicPr preferRelativeResize="0"/>
          <p:nvPr/>
        </p:nvPicPr>
        <p:blipFill>
          <a:blip r:embed="rId3">
            <a:alphaModFix/>
          </a:blip>
          <a:stretch>
            <a:fillRect/>
          </a:stretch>
        </p:blipFill>
        <p:spPr>
          <a:xfrm>
            <a:off x="699008" y="1390075"/>
            <a:ext cx="3281995" cy="2949900"/>
          </a:xfrm>
          <a:prstGeom prst="rect">
            <a:avLst/>
          </a:prstGeom>
          <a:noFill/>
          <a:ln>
            <a:noFill/>
          </a:ln>
        </p:spPr>
      </p:pic>
      <p:cxnSp>
        <p:nvCxnSpPr>
          <p:cNvPr id="96" name="Google Shape;96;p14"/>
          <p:cNvCxnSpPr/>
          <p:nvPr/>
        </p:nvCxnSpPr>
        <p:spPr>
          <a:xfrm>
            <a:off x="2597725" y="1085850"/>
            <a:ext cx="4342200" cy="0"/>
          </a:xfrm>
          <a:prstGeom prst="straightConnector1">
            <a:avLst/>
          </a:prstGeom>
          <a:noFill/>
          <a:ln w="38100" cap="flat" cmpd="sng">
            <a:solidFill>
              <a:srgbClr val="A64D7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00"/>
        <p:cNvGrpSpPr/>
        <p:nvPr/>
      </p:nvGrpSpPr>
      <p:grpSpPr>
        <a:xfrm>
          <a:off x="0" y="0"/>
          <a:ext cx="0" cy="0"/>
          <a:chOff x="0" y="0"/>
          <a:chExt cx="0" cy="0"/>
        </a:xfrm>
      </p:grpSpPr>
      <p:sp>
        <p:nvSpPr>
          <p:cNvPr id="101" name="Google Shape;101;p15"/>
          <p:cNvSpPr txBox="1">
            <a:spLocks noGrp="1"/>
          </p:cNvSpPr>
          <p:nvPr>
            <p:ph type="title" idx="4294967295"/>
          </p:nvPr>
        </p:nvSpPr>
        <p:spPr>
          <a:xfrm>
            <a:off x="719575" y="293125"/>
            <a:ext cx="8251500" cy="93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620" b="0">
                <a:solidFill>
                  <a:srgbClr val="A64D79"/>
                </a:solidFill>
                <a:latin typeface="Lexend ExtraBold"/>
                <a:ea typeface="Lexend ExtraBold"/>
                <a:cs typeface="Lexend ExtraBold"/>
                <a:sym typeface="Lexend ExtraBold"/>
              </a:rPr>
              <a:t>How often are parents posting pictures of their children online?</a:t>
            </a:r>
            <a:endParaRPr sz="2620" b="0">
              <a:solidFill>
                <a:srgbClr val="A64D79"/>
              </a:solidFill>
              <a:latin typeface="Lexend ExtraBold"/>
              <a:ea typeface="Lexend ExtraBold"/>
              <a:cs typeface="Lexend ExtraBold"/>
              <a:sym typeface="Lexend ExtraBold"/>
            </a:endParaRPr>
          </a:p>
        </p:txBody>
      </p:sp>
      <p:pic>
        <p:nvPicPr>
          <p:cNvPr id="102" name="Google Shape;102;p15"/>
          <p:cNvPicPr preferRelativeResize="0"/>
          <p:nvPr/>
        </p:nvPicPr>
        <p:blipFill>
          <a:blip r:embed="rId3">
            <a:alphaModFix/>
          </a:blip>
          <a:stretch>
            <a:fillRect/>
          </a:stretch>
        </p:blipFill>
        <p:spPr>
          <a:xfrm>
            <a:off x="1089247" y="1395925"/>
            <a:ext cx="7244404" cy="3432951"/>
          </a:xfrm>
          <a:prstGeom prst="rect">
            <a:avLst/>
          </a:prstGeom>
          <a:noFill/>
          <a:ln>
            <a:noFill/>
          </a:ln>
        </p:spPr>
      </p:pic>
      <p:sp>
        <p:nvSpPr>
          <p:cNvPr id="103" name="Google Shape;103;p15"/>
          <p:cNvSpPr txBox="1"/>
          <p:nvPr/>
        </p:nvSpPr>
        <p:spPr>
          <a:xfrm>
            <a:off x="253275" y="4828875"/>
            <a:ext cx="5601300" cy="16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i="1">
                <a:solidFill>
                  <a:schemeClr val="accent1"/>
                </a:solidFill>
                <a:latin typeface="Lato"/>
                <a:ea typeface="Lato"/>
                <a:cs typeface="Lato"/>
                <a:sym typeface="Lato"/>
              </a:rPr>
              <a:t>Credits: https://www.pixsy.com/image-theft/over-share-nting-risks</a:t>
            </a:r>
            <a:endParaRPr sz="1100" i="1">
              <a:solidFill>
                <a:schemeClr val="accen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07"/>
        <p:cNvGrpSpPr/>
        <p:nvPr/>
      </p:nvGrpSpPr>
      <p:grpSpPr>
        <a:xfrm>
          <a:off x="0" y="0"/>
          <a:ext cx="0" cy="0"/>
          <a:chOff x="0" y="0"/>
          <a:chExt cx="0" cy="0"/>
        </a:xfrm>
      </p:grpSpPr>
      <p:sp>
        <p:nvSpPr>
          <p:cNvPr id="108" name="Google Shape;108;p16"/>
          <p:cNvSpPr txBox="1">
            <a:spLocks noGrp="1"/>
          </p:cNvSpPr>
          <p:nvPr>
            <p:ph type="title" idx="4294967295"/>
          </p:nvPr>
        </p:nvSpPr>
        <p:spPr>
          <a:xfrm>
            <a:off x="557675" y="86075"/>
            <a:ext cx="7750200" cy="74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0">
                <a:solidFill>
                  <a:srgbClr val="A64D79"/>
                </a:solidFill>
                <a:latin typeface="Lexend ExtraBold"/>
                <a:ea typeface="Lexend ExtraBold"/>
                <a:cs typeface="Lexend ExtraBold"/>
                <a:sym typeface="Lexend ExtraBold"/>
              </a:rPr>
              <a:t>WHY discuss Sharenting?</a:t>
            </a:r>
            <a:endParaRPr sz="3200" b="0">
              <a:solidFill>
                <a:srgbClr val="A64D79"/>
              </a:solidFill>
              <a:latin typeface="Lexend ExtraBold"/>
              <a:ea typeface="Lexend ExtraBold"/>
              <a:cs typeface="Lexend ExtraBold"/>
              <a:sym typeface="Lexend ExtraBold"/>
            </a:endParaRPr>
          </a:p>
        </p:txBody>
      </p:sp>
      <p:cxnSp>
        <p:nvCxnSpPr>
          <p:cNvPr id="109" name="Google Shape;109;p16"/>
          <p:cNvCxnSpPr/>
          <p:nvPr/>
        </p:nvCxnSpPr>
        <p:spPr>
          <a:xfrm rot="10800000" flipH="1">
            <a:off x="1718925" y="711075"/>
            <a:ext cx="5220900" cy="12900"/>
          </a:xfrm>
          <a:prstGeom prst="straightConnector1">
            <a:avLst/>
          </a:prstGeom>
          <a:noFill/>
          <a:ln w="38100" cap="flat" cmpd="sng">
            <a:solidFill>
              <a:srgbClr val="A64D79"/>
            </a:solidFill>
            <a:prstDash val="solid"/>
            <a:round/>
            <a:headEnd type="none" w="med" len="med"/>
            <a:tailEnd type="none" w="med" len="med"/>
          </a:ln>
        </p:spPr>
      </p:cxnSp>
      <p:pic>
        <p:nvPicPr>
          <p:cNvPr id="110" name="Google Shape;110;p16"/>
          <p:cNvPicPr preferRelativeResize="0"/>
          <p:nvPr/>
        </p:nvPicPr>
        <p:blipFill>
          <a:blip r:embed="rId3">
            <a:alphaModFix/>
          </a:blip>
          <a:stretch>
            <a:fillRect/>
          </a:stretch>
        </p:blipFill>
        <p:spPr>
          <a:xfrm>
            <a:off x="155375" y="1563575"/>
            <a:ext cx="4475375" cy="2546325"/>
          </a:xfrm>
          <a:prstGeom prst="rect">
            <a:avLst/>
          </a:prstGeom>
          <a:noFill/>
          <a:ln>
            <a:noFill/>
          </a:ln>
        </p:spPr>
      </p:pic>
      <p:sp>
        <p:nvSpPr>
          <p:cNvPr id="111" name="Google Shape;111;p16"/>
          <p:cNvSpPr/>
          <p:nvPr/>
        </p:nvSpPr>
        <p:spPr>
          <a:xfrm>
            <a:off x="4721200" y="881175"/>
            <a:ext cx="4209000" cy="4133100"/>
          </a:xfrm>
          <a:prstGeom prst="roundRect">
            <a:avLst>
              <a:gd name="adj" fmla="val 16667"/>
            </a:avLst>
          </a:prstGeom>
          <a:solidFill>
            <a:srgbClr val="D9D2E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30200" algn="l" rtl="0">
              <a:lnSpc>
                <a:spcPct val="160000"/>
              </a:lnSpc>
              <a:spcBef>
                <a:spcPts val="1400"/>
              </a:spcBef>
              <a:spcAft>
                <a:spcPts val="0"/>
              </a:spcAft>
              <a:buClr>
                <a:srgbClr val="000000"/>
              </a:buClr>
              <a:buSzPts val="1600"/>
              <a:buFont typeface="Raleway"/>
              <a:buChar char="●"/>
            </a:pPr>
            <a:r>
              <a:rPr lang="en" sz="1600" b="1">
                <a:latin typeface="Comic Sans MS"/>
                <a:ea typeface="Comic Sans MS"/>
                <a:cs typeface="Comic Sans MS"/>
                <a:sym typeface="Comic Sans MS"/>
              </a:rPr>
              <a:t>Digital Footprint</a:t>
            </a:r>
            <a:r>
              <a:rPr lang="en" sz="1600">
                <a:latin typeface="Comic Sans MS"/>
                <a:ea typeface="Comic Sans MS"/>
                <a:cs typeface="Comic Sans MS"/>
                <a:sym typeface="Comic Sans MS"/>
              </a:rPr>
              <a:t> and Impact on </a:t>
            </a:r>
            <a:r>
              <a:rPr lang="en" sz="1600" b="1">
                <a:latin typeface="Comic Sans MS"/>
                <a:ea typeface="Comic Sans MS"/>
                <a:cs typeface="Comic Sans MS"/>
                <a:sym typeface="Comic Sans MS"/>
              </a:rPr>
              <a:t>Children's Well-Being</a:t>
            </a:r>
            <a:endParaRPr sz="1600">
              <a:latin typeface="Comic Sans MS"/>
              <a:ea typeface="Comic Sans MS"/>
              <a:cs typeface="Comic Sans MS"/>
              <a:sym typeface="Comic Sans MS"/>
            </a:endParaRPr>
          </a:p>
          <a:p>
            <a:pPr marL="457200" lvl="0" indent="-330200" algn="l" rtl="0">
              <a:lnSpc>
                <a:spcPct val="160000"/>
              </a:lnSpc>
              <a:spcBef>
                <a:spcPts val="0"/>
              </a:spcBef>
              <a:spcAft>
                <a:spcPts val="0"/>
              </a:spcAft>
              <a:buClr>
                <a:srgbClr val="000000"/>
              </a:buClr>
              <a:buSzPts val="1600"/>
              <a:buFont typeface="Raleway"/>
              <a:buChar char="●"/>
            </a:pPr>
            <a:r>
              <a:rPr lang="en" sz="1600">
                <a:latin typeface="Comic Sans MS"/>
                <a:ea typeface="Comic Sans MS"/>
                <a:cs typeface="Comic Sans MS"/>
                <a:sym typeface="Comic Sans MS"/>
              </a:rPr>
              <a:t>Cybersecurity and Online </a:t>
            </a:r>
            <a:r>
              <a:rPr lang="en" sz="1600" b="1">
                <a:latin typeface="Comic Sans MS"/>
                <a:ea typeface="Comic Sans MS"/>
                <a:cs typeface="Comic Sans MS"/>
                <a:sym typeface="Comic Sans MS"/>
              </a:rPr>
              <a:t>Safety</a:t>
            </a:r>
            <a:endParaRPr sz="1600" b="1">
              <a:latin typeface="Comic Sans MS"/>
              <a:ea typeface="Comic Sans MS"/>
              <a:cs typeface="Comic Sans MS"/>
              <a:sym typeface="Comic Sans MS"/>
            </a:endParaRPr>
          </a:p>
          <a:p>
            <a:pPr marL="457200" lvl="0" indent="-330200" algn="l" rtl="0">
              <a:lnSpc>
                <a:spcPct val="160000"/>
              </a:lnSpc>
              <a:spcBef>
                <a:spcPts val="0"/>
              </a:spcBef>
              <a:spcAft>
                <a:spcPts val="0"/>
              </a:spcAft>
              <a:buClr>
                <a:srgbClr val="000000"/>
              </a:buClr>
              <a:buSzPts val="1600"/>
              <a:buFont typeface="Raleway"/>
              <a:buChar char="●"/>
            </a:pPr>
            <a:r>
              <a:rPr lang="en" sz="1600">
                <a:latin typeface="Comic Sans MS"/>
                <a:ea typeface="Comic Sans MS"/>
                <a:cs typeface="Comic Sans MS"/>
                <a:sym typeface="Comic Sans MS"/>
              </a:rPr>
              <a:t>Public </a:t>
            </a:r>
            <a:r>
              <a:rPr lang="en" sz="1600" b="1">
                <a:latin typeface="Comic Sans MS"/>
                <a:ea typeface="Comic Sans MS"/>
                <a:cs typeface="Comic Sans MS"/>
                <a:sym typeface="Comic Sans MS"/>
              </a:rPr>
              <a:t>Perception</a:t>
            </a:r>
            <a:r>
              <a:rPr lang="en" sz="1600">
                <a:latin typeface="Comic Sans MS"/>
                <a:ea typeface="Comic Sans MS"/>
                <a:cs typeface="Comic Sans MS"/>
                <a:sym typeface="Comic Sans MS"/>
              </a:rPr>
              <a:t> and </a:t>
            </a:r>
            <a:r>
              <a:rPr lang="en" sz="1600" b="1">
                <a:latin typeface="Comic Sans MS"/>
                <a:ea typeface="Comic Sans MS"/>
                <a:cs typeface="Comic Sans MS"/>
                <a:sym typeface="Comic Sans MS"/>
              </a:rPr>
              <a:t>Social Stigma</a:t>
            </a:r>
            <a:endParaRPr sz="1600" b="1">
              <a:latin typeface="Comic Sans MS"/>
              <a:ea typeface="Comic Sans MS"/>
              <a:cs typeface="Comic Sans MS"/>
              <a:sym typeface="Comic Sans MS"/>
            </a:endParaRPr>
          </a:p>
          <a:p>
            <a:pPr marL="457200" lvl="0" indent="-330200" algn="l" rtl="0">
              <a:lnSpc>
                <a:spcPct val="160000"/>
              </a:lnSpc>
              <a:spcBef>
                <a:spcPts val="0"/>
              </a:spcBef>
              <a:spcAft>
                <a:spcPts val="0"/>
              </a:spcAft>
              <a:buClr>
                <a:schemeClr val="accent1"/>
              </a:buClr>
              <a:buSzPts val="1600"/>
              <a:buFont typeface="Comic Sans MS"/>
              <a:buChar char="●"/>
            </a:pPr>
            <a:r>
              <a:rPr lang="en" sz="1600" b="1">
                <a:latin typeface="Comic Sans MS"/>
                <a:ea typeface="Comic Sans MS"/>
                <a:cs typeface="Comic Sans MS"/>
                <a:sym typeface="Comic Sans MS"/>
              </a:rPr>
              <a:t>Guidelines </a:t>
            </a:r>
            <a:r>
              <a:rPr lang="en" sz="1600">
                <a:latin typeface="Comic Sans MS"/>
                <a:ea typeface="Comic Sans MS"/>
                <a:cs typeface="Comic Sans MS"/>
                <a:sym typeface="Comic Sans MS"/>
              </a:rPr>
              <a:t>for Responsible Sharing</a:t>
            </a:r>
            <a:endParaRPr sz="1600">
              <a:latin typeface="Comic Sans MS"/>
              <a:ea typeface="Comic Sans MS"/>
              <a:cs typeface="Comic Sans MS"/>
              <a:sym typeface="Comic Sans MS"/>
            </a:endParaRPr>
          </a:p>
          <a:p>
            <a:pPr marL="457200" lvl="0" indent="-330200" algn="l" rtl="0">
              <a:lnSpc>
                <a:spcPct val="160000"/>
              </a:lnSpc>
              <a:spcBef>
                <a:spcPts val="0"/>
              </a:spcBef>
              <a:spcAft>
                <a:spcPts val="0"/>
              </a:spcAft>
              <a:buClr>
                <a:schemeClr val="accent1"/>
              </a:buClr>
              <a:buSzPts val="1600"/>
              <a:buFont typeface="Comic Sans MS"/>
              <a:buChar char="●"/>
            </a:pPr>
            <a:r>
              <a:rPr lang="en" sz="1600" b="1">
                <a:latin typeface="Comic Sans MS"/>
                <a:ea typeface="Comic Sans MS"/>
                <a:cs typeface="Comic Sans MS"/>
                <a:sym typeface="Comic Sans MS"/>
              </a:rPr>
              <a:t>Legal and Ethical</a:t>
            </a:r>
            <a:r>
              <a:rPr lang="en" sz="1600">
                <a:latin typeface="Comic Sans MS"/>
                <a:ea typeface="Comic Sans MS"/>
                <a:cs typeface="Comic Sans MS"/>
                <a:sym typeface="Comic Sans MS"/>
              </a:rPr>
              <a:t> Considerations</a:t>
            </a:r>
            <a:endParaRPr sz="1600">
              <a:latin typeface="Comic Sans MS"/>
              <a:ea typeface="Comic Sans MS"/>
              <a:cs typeface="Comic Sans MS"/>
              <a:sym typeface="Comic Sans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15"/>
        <p:cNvGrpSpPr/>
        <p:nvPr/>
      </p:nvGrpSpPr>
      <p:grpSpPr>
        <a:xfrm>
          <a:off x="0" y="0"/>
          <a:ext cx="0" cy="0"/>
          <a:chOff x="0" y="0"/>
          <a:chExt cx="0" cy="0"/>
        </a:xfrm>
      </p:grpSpPr>
      <p:sp>
        <p:nvSpPr>
          <p:cNvPr id="116" name="Google Shape;116;p17"/>
          <p:cNvSpPr txBox="1">
            <a:spLocks noGrp="1"/>
          </p:cNvSpPr>
          <p:nvPr>
            <p:ph type="title" idx="4294967295"/>
          </p:nvPr>
        </p:nvSpPr>
        <p:spPr>
          <a:xfrm>
            <a:off x="727650" y="538550"/>
            <a:ext cx="7750200" cy="7413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3200" b="0">
                <a:solidFill>
                  <a:srgbClr val="A64D79"/>
                </a:solidFill>
                <a:latin typeface="Lexend ExtraBold"/>
                <a:ea typeface="Lexend ExtraBold"/>
                <a:cs typeface="Lexend ExtraBold"/>
                <a:sym typeface="Lexend ExtraBold"/>
              </a:rPr>
              <a:t>WHY discuss Sharenting?</a:t>
            </a:r>
            <a:endParaRPr sz="3200" b="0">
              <a:solidFill>
                <a:srgbClr val="A64D79"/>
              </a:solidFill>
              <a:latin typeface="Lexend ExtraBold"/>
              <a:ea typeface="Lexend ExtraBold"/>
              <a:cs typeface="Lexend ExtraBold"/>
              <a:sym typeface="Lexend ExtraBold"/>
            </a:endParaRPr>
          </a:p>
        </p:txBody>
      </p:sp>
      <p:sp>
        <p:nvSpPr>
          <p:cNvPr id="117" name="Google Shape;117;p17"/>
          <p:cNvSpPr txBox="1">
            <a:spLocks noGrp="1"/>
          </p:cNvSpPr>
          <p:nvPr>
            <p:ph type="body" idx="4294967295"/>
          </p:nvPr>
        </p:nvSpPr>
        <p:spPr>
          <a:xfrm>
            <a:off x="727650" y="1460625"/>
            <a:ext cx="8121300" cy="325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900">
                <a:solidFill>
                  <a:srgbClr val="000000"/>
                </a:solidFill>
                <a:latin typeface="Comic Sans MS"/>
                <a:ea typeface="Comic Sans MS"/>
                <a:cs typeface="Comic Sans MS"/>
                <a:sym typeface="Comic Sans MS"/>
              </a:rPr>
              <a:t>“When my first was around 16 months I got a message from a guy who messaged me “</a:t>
            </a:r>
            <a:r>
              <a:rPr lang="en" sz="1900" b="1">
                <a:solidFill>
                  <a:srgbClr val="000000"/>
                </a:solidFill>
                <a:latin typeface="Comic Sans MS"/>
                <a:ea typeface="Comic Sans MS"/>
                <a:cs typeface="Comic Sans MS"/>
                <a:sym typeface="Comic Sans MS"/>
              </a:rPr>
              <a:t>nice smile on your kid, we love that kind of stuff in my circle, thanks for the content</a:t>
            </a:r>
            <a:r>
              <a:rPr lang="en" sz="1900">
                <a:solidFill>
                  <a:srgbClr val="000000"/>
                </a:solidFill>
                <a:latin typeface="Comic Sans MS"/>
                <a:ea typeface="Comic Sans MS"/>
                <a:cs typeface="Comic Sans MS"/>
                <a:sym typeface="Comic Sans MS"/>
              </a:rPr>
              <a:t>”...I immediately reported everything to the police. My friends, computer program engineers, also traced his IP address and found his location, which happened to be across the country. After a few months I was contacted by the police as a follow up. The guy was going to jail and his computer was seized for </a:t>
            </a:r>
            <a:r>
              <a:rPr lang="en" sz="1900" b="1">
                <a:solidFill>
                  <a:srgbClr val="000000"/>
                </a:solidFill>
                <a:latin typeface="Comic Sans MS"/>
                <a:ea typeface="Comic Sans MS"/>
                <a:cs typeface="Comic Sans MS"/>
                <a:sym typeface="Comic Sans MS"/>
              </a:rPr>
              <a:t>child pornography</a:t>
            </a:r>
            <a:r>
              <a:rPr lang="en" sz="1900">
                <a:solidFill>
                  <a:srgbClr val="000000"/>
                </a:solidFill>
                <a:latin typeface="Comic Sans MS"/>
                <a:ea typeface="Comic Sans MS"/>
                <a:cs typeface="Comic Sans MS"/>
                <a:sym typeface="Comic Sans MS"/>
              </a:rPr>
              <a:t>, along with targeting local/non-local children. “</a:t>
            </a:r>
            <a:endParaRPr sz="1900">
              <a:solidFill>
                <a:srgbClr val="000000"/>
              </a:solidFill>
              <a:latin typeface="Comic Sans MS"/>
              <a:ea typeface="Comic Sans MS"/>
              <a:cs typeface="Comic Sans MS"/>
              <a:sym typeface="Comic Sans MS"/>
            </a:endParaRPr>
          </a:p>
          <a:p>
            <a:pPr marL="457200" lvl="0" indent="0" algn="l" rtl="0">
              <a:lnSpc>
                <a:spcPct val="160000"/>
              </a:lnSpc>
              <a:spcBef>
                <a:spcPts val="1400"/>
              </a:spcBef>
              <a:spcAft>
                <a:spcPts val="400"/>
              </a:spcAft>
              <a:buNone/>
            </a:pPr>
            <a:endParaRPr sz="1500" b="1">
              <a:solidFill>
                <a:srgbClr val="000000"/>
              </a:solidFill>
              <a:latin typeface="Raleway"/>
              <a:ea typeface="Raleway"/>
              <a:cs typeface="Raleway"/>
              <a:sym typeface="Raleway"/>
            </a:endParaRPr>
          </a:p>
        </p:txBody>
      </p:sp>
      <p:cxnSp>
        <p:nvCxnSpPr>
          <p:cNvPr id="118" name="Google Shape;118;p17"/>
          <p:cNvCxnSpPr/>
          <p:nvPr/>
        </p:nvCxnSpPr>
        <p:spPr>
          <a:xfrm rot="10800000" flipH="1">
            <a:off x="1848175" y="1228050"/>
            <a:ext cx="5401800" cy="25800"/>
          </a:xfrm>
          <a:prstGeom prst="straightConnector1">
            <a:avLst/>
          </a:prstGeom>
          <a:noFill/>
          <a:ln w="38100" cap="flat" cmpd="sng">
            <a:solidFill>
              <a:srgbClr val="A64D79"/>
            </a:solidFill>
            <a:prstDash val="solid"/>
            <a:round/>
            <a:headEnd type="none" w="med" len="med"/>
            <a:tailEnd type="none" w="med" len="med"/>
          </a:ln>
        </p:spPr>
      </p:cxnSp>
      <p:sp>
        <p:nvSpPr>
          <p:cNvPr id="119" name="Google Shape;119;p17"/>
          <p:cNvSpPr txBox="1"/>
          <p:nvPr/>
        </p:nvSpPr>
        <p:spPr>
          <a:xfrm>
            <a:off x="391650" y="4601025"/>
            <a:ext cx="7443900" cy="661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solidFill>
                  <a:schemeClr val="dk2"/>
                </a:solidFill>
                <a:latin typeface="Lato"/>
                <a:ea typeface="Lato"/>
                <a:cs typeface="Lato"/>
                <a:sym typeface="Lato"/>
              </a:rPr>
              <a:t>Reddit comment: </a:t>
            </a:r>
            <a:r>
              <a:rPr lang="en" sz="900" u="sng">
                <a:solidFill>
                  <a:schemeClr val="hlink"/>
                </a:solidFill>
                <a:latin typeface="Lato"/>
                <a:ea typeface="Lato"/>
                <a:cs typeface="Lato"/>
                <a:sym typeface="Lato"/>
                <a:hlinkClick r:id="rId3"/>
              </a:rPr>
              <a:t>https://www.reddit.com/r/BabyBumps/comments/drocp1/comment/f6k5sd3/?utm_source=share&amp;utm_medium=web2x&amp;context=3</a:t>
            </a:r>
            <a:endParaRPr sz="900">
              <a:solidFill>
                <a:schemeClr val="dk2"/>
              </a:solidFill>
              <a:latin typeface="Lato"/>
              <a:ea typeface="Lato"/>
              <a:cs typeface="Lato"/>
              <a:sym typeface="Lato"/>
            </a:endParaRPr>
          </a:p>
          <a:p>
            <a:pPr marL="0" lvl="0" indent="0" algn="l" rtl="0">
              <a:spcBef>
                <a:spcPts val="0"/>
              </a:spcBef>
              <a:spcAft>
                <a:spcPts val="0"/>
              </a:spcAft>
              <a:buNone/>
            </a:pPr>
            <a:endParaRPr sz="1300">
              <a:solidFill>
                <a:schemeClr val="dk2"/>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23"/>
        <p:cNvGrpSpPr/>
        <p:nvPr/>
      </p:nvGrpSpPr>
      <p:grpSpPr>
        <a:xfrm>
          <a:off x="0" y="0"/>
          <a:ext cx="0" cy="0"/>
          <a:chOff x="0" y="0"/>
          <a:chExt cx="0" cy="0"/>
        </a:xfrm>
      </p:grpSpPr>
      <p:sp>
        <p:nvSpPr>
          <p:cNvPr id="124" name="Google Shape;124;p18"/>
          <p:cNvSpPr/>
          <p:nvPr/>
        </p:nvSpPr>
        <p:spPr>
          <a:xfrm>
            <a:off x="2695950" y="1139750"/>
            <a:ext cx="1984800" cy="3886800"/>
          </a:xfrm>
          <a:prstGeom prst="round2DiagRect">
            <a:avLst>
              <a:gd name="adj1" fmla="val 16667"/>
              <a:gd name="adj2" fmla="val 0"/>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latin typeface="Lato"/>
              <a:ea typeface="Lato"/>
              <a:cs typeface="Lato"/>
              <a:sym typeface="Lato"/>
            </a:endParaRPr>
          </a:p>
          <a:p>
            <a:pPr marL="0" lvl="0" indent="0" algn="l" rtl="0">
              <a:lnSpc>
                <a:spcPct val="115000"/>
              </a:lnSpc>
              <a:spcBef>
                <a:spcPts val="1200"/>
              </a:spcBef>
              <a:spcAft>
                <a:spcPts val="0"/>
              </a:spcAft>
              <a:buNone/>
            </a:pPr>
            <a:r>
              <a:rPr lang="en" sz="2000">
                <a:latin typeface="Lato"/>
                <a:ea typeface="Lato"/>
                <a:cs typeface="Lato"/>
                <a:sym typeface="Lato"/>
              </a:rPr>
              <a:t>        </a:t>
            </a:r>
            <a:r>
              <a:rPr lang="en" sz="3200">
                <a:solidFill>
                  <a:srgbClr val="741B47"/>
                </a:solidFill>
                <a:latin typeface="Lexend SemiBold"/>
                <a:ea typeface="Lexend SemiBold"/>
                <a:cs typeface="Lexend SemiBold"/>
                <a:sym typeface="Lexend SemiBold"/>
              </a:rPr>
              <a:t>RQ2</a:t>
            </a:r>
            <a:endParaRPr sz="3200">
              <a:latin typeface="Lexend SemiBold"/>
              <a:ea typeface="Lexend SemiBold"/>
              <a:cs typeface="Lexend SemiBold"/>
              <a:sym typeface="Lexend SemiBold"/>
            </a:endParaRPr>
          </a:p>
          <a:p>
            <a:pPr marL="0" lvl="0" indent="0" algn="l" rtl="0">
              <a:lnSpc>
                <a:spcPct val="115000"/>
              </a:lnSpc>
              <a:spcBef>
                <a:spcPts val="1200"/>
              </a:spcBef>
              <a:spcAft>
                <a:spcPts val="0"/>
              </a:spcAft>
              <a:buNone/>
            </a:pPr>
            <a:r>
              <a:rPr lang="en" sz="2000">
                <a:latin typeface="Lato"/>
                <a:ea typeface="Lato"/>
                <a:cs typeface="Lato"/>
                <a:sym typeface="Lato"/>
              </a:rPr>
              <a:t>What are the </a:t>
            </a:r>
            <a:r>
              <a:rPr lang="en" sz="2000" b="1" u="sng">
                <a:solidFill>
                  <a:srgbClr val="4C1130"/>
                </a:solidFill>
                <a:latin typeface="Lato"/>
                <a:ea typeface="Lato"/>
                <a:cs typeface="Lato"/>
                <a:sym typeface="Lato"/>
              </a:rPr>
              <a:t>primary concerns</a:t>
            </a:r>
            <a:r>
              <a:rPr lang="en" sz="2000" u="sng">
                <a:solidFill>
                  <a:srgbClr val="4C1130"/>
                </a:solidFill>
                <a:latin typeface="Lato"/>
                <a:ea typeface="Lato"/>
                <a:cs typeface="Lato"/>
                <a:sym typeface="Lato"/>
              </a:rPr>
              <a:t> </a:t>
            </a:r>
            <a:r>
              <a:rPr lang="en" sz="2000">
                <a:latin typeface="Lato"/>
                <a:ea typeface="Lato"/>
                <a:cs typeface="Lato"/>
                <a:sym typeface="Lato"/>
              </a:rPr>
              <a:t>about Sharenting on </a:t>
            </a:r>
            <a:r>
              <a:rPr lang="en" sz="2000" b="1">
                <a:latin typeface="Lato"/>
                <a:ea typeface="Lato"/>
                <a:cs typeface="Lato"/>
                <a:sym typeface="Lato"/>
              </a:rPr>
              <a:t>Reddit platform</a:t>
            </a:r>
            <a:r>
              <a:rPr lang="en" sz="2000">
                <a:latin typeface="Lato"/>
                <a:ea typeface="Lato"/>
                <a:cs typeface="Lato"/>
                <a:sym typeface="Lato"/>
              </a:rPr>
              <a:t>?</a:t>
            </a:r>
            <a:endParaRPr sz="2000">
              <a:latin typeface="Lato"/>
              <a:ea typeface="Lato"/>
              <a:cs typeface="Lato"/>
              <a:sym typeface="Lato"/>
            </a:endParaRPr>
          </a:p>
          <a:p>
            <a:pPr marL="0" lvl="0" indent="0" algn="l" rtl="0">
              <a:lnSpc>
                <a:spcPct val="115000"/>
              </a:lnSpc>
              <a:spcBef>
                <a:spcPts val="1200"/>
              </a:spcBef>
              <a:spcAft>
                <a:spcPts val="0"/>
              </a:spcAft>
              <a:buNone/>
            </a:pPr>
            <a:endParaRPr sz="2100">
              <a:latin typeface="Lato"/>
              <a:ea typeface="Lato"/>
              <a:cs typeface="Lato"/>
              <a:sym typeface="Lato"/>
            </a:endParaRPr>
          </a:p>
          <a:p>
            <a:pPr marL="0" marR="0" lvl="0" indent="0" algn="l" rtl="0">
              <a:lnSpc>
                <a:spcPct val="115000"/>
              </a:lnSpc>
              <a:spcBef>
                <a:spcPts val="1200"/>
              </a:spcBef>
              <a:spcAft>
                <a:spcPts val="1200"/>
              </a:spcAft>
              <a:buNone/>
            </a:pPr>
            <a:endParaRPr sz="2100">
              <a:solidFill>
                <a:schemeClr val="dk1"/>
              </a:solidFill>
              <a:latin typeface="Lato"/>
              <a:ea typeface="Lato"/>
              <a:cs typeface="Lato"/>
              <a:sym typeface="Lato"/>
            </a:endParaRPr>
          </a:p>
        </p:txBody>
      </p:sp>
      <p:sp>
        <p:nvSpPr>
          <p:cNvPr id="125" name="Google Shape;125;p18"/>
          <p:cNvSpPr/>
          <p:nvPr/>
        </p:nvSpPr>
        <p:spPr>
          <a:xfrm>
            <a:off x="7198950" y="1091050"/>
            <a:ext cx="1829400" cy="3935400"/>
          </a:xfrm>
          <a:prstGeom prst="round2DiagRect">
            <a:avLst>
              <a:gd name="adj1" fmla="val 16667"/>
              <a:gd name="adj2" fmla="val 0"/>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3200">
                <a:solidFill>
                  <a:srgbClr val="741B47"/>
                </a:solidFill>
                <a:latin typeface="Lexend SemiBold"/>
                <a:ea typeface="Lexend SemiBold"/>
                <a:cs typeface="Lexend SemiBold"/>
                <a:sym typeface="Lexend SemiBold"/>
              </a:rPr>
              <a:t>RQ4</a:t>
            </a:r>
            <a:endParaRPr sz="2000" b="1">
              <a:latin typeface="Lato"/>
              <a:ea typeface="Lato"/>
              <a:cs typeface="Lato"/>
              <a:sym typeface="Lato"/>
            </a:endParaRPr>
          </a:p>
          <a:p>
            <a:pPr marL="0" lvl="0" indent="0" algn="l" rtl="0">
              <a:lnSpc>
                <a:spcPct val="115000"/>
              </a:lnSpc>
              <a:spcBef>
                <a:spcPts val="1200"/>
              </a:spcBef>
              <a:spcAft>
                <a:spcPts val="0"/>
              </a:spcAft>
              <a:buNone/>
            </a:pPr>
            <a:r>
              <a:rPr lang="en" sz="2000">
                <a:latin typeface="Comic Sans MS"/>
                <a:ea typeface="Comic Sans MS"/>
                <a:cs typeface="Comic Sans MS"/>
                <a:sym typeface="Comic Sans MS"/>
              </a:rPr>
              <a:t>What</a:t>
            </a:r>
            <a:r>
              <a:rPr lang="en" sz="2000" b="1" u="sng">
                <a:solidFill>
                  <a:srgbClr val="4C1130"/>
                </a:solidFill>
                <a:latin typeface="Comic Sans MS"/>
                <a:ea typeface="Comic Sans MS"/>
                <a:cs typeface="Comic Sans MS"/>
                <a:sym typeface="Comic Sans MS"/>
              </a:rPr>
              <a:t> strategies</a:t>
            </a:r>
            <a:r>
              <a:rPr lang="en" sz="2000">
                <a:latin typeface="Comic Sans MS"/>
                <a:ea typeface="Comic Sans MS"/>
                <a:cs typeface="Comic Sans MS"/>
                <a:sym typeface="Comic Sans MS"/>
              </a:rPr>
              <a:t> are being employed to deal with sharenting?</a:t>
            </a:r>
            <a:endParaRPr sz="2000">
              <a:latin typeface="Comic Sans MS"/>
              <a:ea typeface="Comic Sans MS"/>
              <a:cs typeface="Comic Sans MS"/>
              <a:sym typeface="Comic Sans MS"/>
            </a:endParaRPr>
          </a:p>
          <a:p>
            <a:pPr marL="0" lvl="0" indent="0" algn="l" rtl="0">
              <a:lnSpc>
                <a:spcPct val="115000"/>
              </a:lnSpc>
              <a:spcBef>
                <a:spcPts val="1200"/>
              </a:spcBef>
              <a:spcAft>
                <a:spcPts val="1200"/>
              </a:spcAft>
              <a:buNone/>
            </a:pPr>
            <a:endParaRPr sz="2100">
              <a:solidFill>
                <a:schemeClr val="dk1"/>
              </a:solidFill>
              <a:latin typeface="Lato"/>
              <a:ea typeface="Lato"/>
              <a:cs typeface="Lato"/>
              <a:sym typeface="Lato"/>
            </a:endParaRPr>
          </a:p>
        </p:txBody>
      </p:sp>
      <p:sp>
        <p:nvSpPr>
          <p:cNvPr id="126" name="Google Shape;126;p18"/>
          <p:cNvSpPr txBox="1">
            <a:spLocks noGrp="1"/>
          </p:cNvSpPr>
          <p:nvPr>
            <p:ph type="title" idx="4294967295"/>
          </p:nvPr>
        </p:nvSpPr>
        <p:spPr>
          <a:xfrm>
            <a:off x="2068500" y="261075"/>
            <a:ext cx="5220300" cy="60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220" b="0">
                <a:solidFill>
                  <a:srgbClr val="A64D79"/>
                </a:solidFill>
                <a:latin typeface="Lexend Black"/>
                <a:ea typeface="Lexend Black"/>
                <a:cs typeface="Lexend Black"/>
                <a:sym typeface="Lexend Black"/>
              </a:rPr>
              <a:t>Research Goals</a:t>
            </a:r>
            <a:endParaRPr sz="3220" b="0">
              <a:solidFill>
                <a:srgbClr val="A64D79"/>
              </a:solidFill>
              <a:latin typeface="Lexend Black"/>
              <a:ea typeface="Lexend Black"/>
              <a:cs typeface="Lexend Black"/>
              <a:sym typeface="Lexend Black"/>
            </a:endParaRPr>
          </a:p>
        </p:txBody>
      </p:sp>
      <p:sp>
        <p:nvSpPr>
          <p:cNvPr id="127" name="Google Shape;127;p18"/>
          <p:cNvSpPr/>
          <p:nvPr/>
        </p:nvSpPr>
        <p:spPr>
          <a:xfrm>
            <a:off x="4903625" y="1091100"/>
            <a:ext cx="2107800" cy="3886800"/>
          </a:xfrm>
          <a:prstGeom prst="round2DiagRect">
            <a:avLst>
              <a:gd name="adj1" fmla="val 16667"/>
              <a:gd name="adj2" fmla="val 0"/>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latin typeface="Lato"/>
              <a:ea typeface="Lato"/>
              <a:cs typeface="Lato"/>
              <a:sym typeface="Lato"/>
            </a:endParaRPr>
          </a:p>
          <a:p>
            <a:pPr marL="0" lvl="0" indent="0" algn="l" rtl="0">
              <a:lnSpc>
                <a:spcPct val="115000"/>
              </a:lnSpc>
              <a:spcBef>
                <a:spcPts val="1200"/>
              </a:spcBef>
              <a:spcAft>
                <a:spcPts val="0"/>
              </a:spcAft>
              <a:buNone/>
            </a:pPr>
            <a:endParaRPr sz="2000">
              <a:latin typeface="Lato"/>
              <a:ea typeface="Lato"/>
              <a:cs typeface="Lato"/>
              <a:sym typeface="Lato"/>
            </a:endParaRPr>
          </a:p>
          <a:p>
            <a:pPr marL="0" lvl="0" indent="0" algn="ctr" rtl="0">
              <a:lnSpc>
                <a:spcPct val="115000"/>
              </a:lnSpc>
              <a:spcBef>
                <a:spcPts val="1200"/>
              </a:spcBef>
              <a:spcAft>
                <a:spcPts val="0"/>
              </a:spcAft>
              <a:buNone/>
            </a:pPr>
            <a:r>
              <a:rPr lang="en" sz="3200">
                <a:solidFill>
                  <a:srgbClr val="741B47"/>
                </a:solidFill>
                <a:latin typeface="Lexend SemiBold"/>
                <a:ea typeface="Lexend SemiBold"/>
                <a:cs typeface="Lexend SemiBold"/>
                <a:sym typeface="Lexend SemiBold"/>
              </a:rPr>
              <a:t>RQ3</a:t>
            </a:r>
            <a:endParaRPr sz="2000" b="1">
              <a:latin typeface="Lato"/>
              <a:ea typeface="Lato"/>
              <a:cs typeface="Lato"/>
              <a:sym typeface="Lato"/>
            </a:endParaRPr>
          </a:p>
          <a:p>
            <a:pPr marL="0" lvl="0" indent="0" algn="l" rtl="0">
              <a:lnSpc>
                <a:spcPct val="115000"/>
              </a:lnSpc>
              <a:spcBef>
                <a:spcPts val="1200"/>
              </a:spcBef>
              <a:spcAft>
                <a:spcPts val="0"/>
              </a:spcAft>
              <a:buNone/>
            </a:pPr>
            <a:r>
              <a:rPr lang="en" sz="1800">
                <a:latin typeface="Comic Sans MS"/>
                <a:ea typeface="Comic Sans MS"/>
                <a:cs typeface="Comic Sans MS"/>
                <a:sym typeface="Comic Sans MS"/>
              </a:rPr>
              <a:t>How do parents on Reddit perceive the </a:t>
            </a:r>
            <a:r>
              <a:rPr lang="en" sz="1800" b="1" u="sng">
                <a:solidFill>
                  <a:srgbClr val="4C1130"/>
                </a:solidFill>
                <a:latin typeface="Comic Sans MS"/>
                <a:ea typeface="Comic Sans MS"/>
                <a:cs typeface="Comic Sans MS"/>
                <a:sym typeface="Comic Sans MS"/>
              </a:rPr>
              <a:t>potential long-term consequences</a:t>
            </a:r>
            <a:r>
              <a:rPr lang="en" sz="1800">
                <a:latin typeface="Comic Sans MS"/>
                <a:ea typeface="Comic Sans MS"/>
                <a:cs typeface="Comic Sans MS"/>
                <a:sym typeface="Comic Sans MS"/>
              </a:rPr>
              <a:t> of their sharenting practices?</a:t>
            </a:r>
            <a:endParaRPr sz="1800">
              <a:latin typeface="Comic Sans MS"/>
              <a:ea typeface="Comic Sans MS"/>
              <a:cs typeface="Comic Sans MS"/>
              <a:sym typeface="Comic Sans MS"/>
            </a:endParaRPr>
          </a:p>
          <a:p>
            <a:pPr marL="0" lvl="0" indent="0" algn="l" rtl="0">
              <a:lnSpc>
                <a:spcPct val="115000"/>
              </a:lnSpc>
              <a:spcBef>
                <a:spcPts val="1200"/>
              </a:spcBef>
              <a:spcAft>
                <a:spcPts val="0"/>
              </a:spcAft>
              <a:buNone/>
            </a:pPr>
            <a:endParaRPr sz="2100">
              <a:latin typeface="Lato"/>
              <a:ea typeface="Lato"/>
              <a:cs typeface="Lato"/>
              <a:sym typeface="Lato"/>
            </a:endParaRPr>
          </a:p>
          <a:p>
            <a:pPr marL="0" marR="0" lvl="0" indent="0" algn="l" rtl="0">
              <a:lnSpc>
                <a:spcPct val="115000"/>
              </a:lnSpc>
              <a:spcBef>
                <a:spcPts val="1200"/>
              </a:spcBef>
              <a:spcAft>
                <a:spcPts val="1200"/>
              </a:spcAft>
              <a:buNone/>
            </a:pPr>
            <a:endParaRPr sz="2100">
              <a:solidFill>
                <a:schemeClr val="dk1"/>
              </a:solidFill>
              <a:latin typeface="Lato"/>
              <a:ea typeface="Lato"/>
              <a:cs typeface="Lato"/>
              <a:sym typeface="Lato"/>
            </a:endParaRPr>
          </a:p>
        </p:txBody>
      </p:sp>
      <p:cxnSp>
        <p:nvCxnSpPr>
          <p:cNvPr id="128" name="Google Shape;128;p18"/>
          <p:cNvCxnSpPr/>
          <p:nvPr/>
        </p:nvCxnSpPr>
        <p:spPr>
          <a:xfrm>
            <a:off x="3037125" y="879075"/>
            <a:ext cx="3334200" cy="12900"/>
          </a:xfrm>
          <a:prstGeom prst="straightConnector1">
            <a:avLst/>
          </a:prstGeom>
          <a:noFill/>
          <a:ln w="38100" cap="flat" cmpd="sng">
            <a:solidFill>
              <a:srgbClr val="A64D79"/>
            </a:solidFill>
            <a:prstDash val="solid"/>
            <a:round/>
            <a:headEnd type="none" w="med" len="med"/>
            <a:tailEnd type="none" w="med" len="med"/>
          </a:ln>
        </p:spPr>
      </p:cxnSp>
      <p:sp>
        <p:nvSpPr>
          <p:cNvPr id="129" name="Google Shape;129;p18"/>
          <p:cNvSpPr/>
          <p:nvPr/>
        </p:nvSpPr>
        <p:spPr>
          <a:xfrm>
            <a:off x="461900" y="1139700"/>
            <a:ext cx="1936500" cy="3886800"/>
          </a:xfrm>
          <a:prstGeom prst="round2DiagRect">
            <a:avLst>
              <a:gd name="adj1" fmla="val 16667"/>
              <a:gd name="adj2" fmla="val 0"/>
            </a:avLst>
          </a:prstGeom>
          <a:solidFill>
            <a:srgbClr val="C9DAF8"/>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3200">
                <a:solidFill>
                  <a:srgbClr val="741B47"/>
                </a:solidFill>
                <a:latin typeface="Lexend SemiBold"/>
                <a:ea typeface="Lexend SemiBold"/>
                <a:cs typeface="Lexend SemiBold"/>
                <a:sym typeface="Lexend SemiBold"/>
              </a:rPr>
              <a:t>   RQ1</a:t>
            </a:r>
            <a:endParaRPr sz="3200">
              <a:latin typeface="Lexend SemiBold"/>
              <a:ea typeface="Lexend SemiBold"/>
              <a:cs typeface="Lexend SemiBold"/>
              <a:sym typeface="Lexend SemiBold"/>
            </a:endParaRPr>
          </a:p>
          <a:p>
            <a:pPr marL="0" lvl="0" indent="0" algn="l" rtl="0">
              <a:lnSpc>
                <a:spcPct val="115000"/>
              </a:lnSpc>
              <a:spcBef>
                <a:spcPts val="1200"/>
              </a:spcBef>
              <a:spcAft>
                <a:spcPts val="0"/>
              </a:spcAft>
              <a:buNone/>
            </a:pPr>
            <a:r>
              <a:rPr lang="en" sz="2000">
                <a:latin typeface="Lato"/>
                <a:ea typeface="Lato"/>
                <a:cs typeface="Lato"/>
                <a:sym typeface="Lato"/>
              </a:rPr>
              <a:t>What are the </a:t>
            </a:r>
            <a:r>
              <a:rPr lang="en" sz="2000" b="1" u="sng">
                <a:solidFill>
                  <a:srgbClr val="4C1130"/>
                </a:solidFill>
                <a:latin typeface="Lato"/>
                <a:ea typeface="Lato"/>
                <a:cs typeface="Lato"/>
                <a:sym typeface="Lato"/>
              </a:rPr>
              <a:t>reasons</a:t>
            </a:r>
            <a:r>
              <a:rPr lang="en" sz="2000" b="1">
                <a:latin typeface="Lato"/>
                <a:ea typeface="Lato"/>
                <a:cs typeface="Lato"/>
                <a:sym typeface="Lato"/>
              </a:rPr>
              <a:t> </a:t>
            </a:r>
            <a:r>
              <a:rPr lang="en" sz="2000">
                <a:latin typeface="Lato"/>
                <a:ea typeface="Lato"/>
                <a:cs typeface="Lato"/>
                <a:sym typeface="Lato"/>
              </a:rPr>
              <a:t>behind sharing and not sharing?</a:t>
            </a:r>
            <a:endParaRPr sz="2000">
              <a:latin typeface="Lato"/>
              <a:ea typeface="Lato"/>
              <a:cs typeface="Lato"/>
              <a:sym typeface="Lato"/>
            </a:endParaRPr>
          </a:p>
          <a:p>
            <a:pPr marL="0" lvl="0" indent="0" algn="l" rtl="0">
              <a:lnSpc>
                <a:spcPct val="115000"/>
              </a:lnSpc>
              <a:spcBef>
                <a:spcPts val="1200"/>
              </a:spcBef>
              <a:spcAft>
                <a:spcPts val="0"/>
              </a:spcAft>
              <a:buNone/>
            </a:pPr>
            <a:endParaRPr sz="2100">
              <a:latin typeface="Lato"/>
              <a:ea typeface="Lato"/>
              <a:cs typeface="Lato"/>
              <a:sym typeface="Lato"/>
            </a:endParaRPr>
          </a:p>
          <a:p>
            <a:pPr marL="0" marR="0" lvl="0" indent="0" algn="l" rtl="0">
              <a:lnSpc>
                <a:spcPct val="115000"/>
              </a:lnSpc>
              <a:spcBef>
                <a:spcPts val="1200"/>
              </a:spcBef>
              <a:spcAft>
                <a:spcPts val="1200"/>
              </a:spcAft>
              <a:buNone/>
            </a:pPr>
            <a:endParaRPr sz="2100">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33"/>
        <p:cNvGrpSpPr/>
        <p:nvPr/>
      </p:nvGrpSpPr>
      <p:grpSpPr>
        <a:xfrm>
          <a:off x="0" y="0"/>
          <a:ext cx="0" cy="0"/>
          <a:chOff x="0" y="0"/>
          <a:chExt cx="0" cy="0"/>
        </a:xfrm>
      </p:grpSpPr>
      <p:sp>
        <p:nvSpPr>
          <p:cNvPr id="134" name="Google Shape;134;p19"/>
          <p:cNvSpPr txBox="1"/>
          <p:nvPr/>
        </p:nvSpPr>
        <p:spPr>
          <a:xfrm>
            <a:off x="779625" y="2025000"/>
            <a:ext cx="2511000" cy="23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35" name="Google Shape;135;p19"/>
          <p:cNvSpPr txBox="1">
            <a:spLocks noGrp="1"/>
          </p:cNvSpPr>
          <p:nvPr>
            <p:ph type="title" idx="4294967295"/>
          </p:nvPr>
        </p:nvSpPr>
        <p:spPr>
          <a:xfrm>
            <a:off x="1884000" y="309700"/>
            <a:ext cx="5376000" cy="7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920" b="0">
                <a:solidFill>
                  <a:srgbClr val="A64D79"/>
                </a:solidFill>
                <a:latin typeface="Lexend Black"/>
                <a:ea typeface="Lexend Black"/>
                <a:cs typeface="Lexend Black"/>
                <a:sym typeface="Lexend Black"/>
              </a:rPr>
              <a:t>Data Collection</a:t>
            </a:r>
            <a:endParaRPr sz="3920" b="0">
              <a:solidFill>
                <a:srgbClr val="A64D79"/>
              </a:solidFill>
              <a:latin typeface="Lexend Black"/>
              <a:ea typeface="Lexend Black"/>
              <a:cs typeface="Lexend Black"/>
              <a:sym typeface="Lexend Black"/>
            </a:endParaRPr>
          </a:p>
        </p:txBody>
      </p:sp>
      <p:sp>
        <p:nvSpPr>
          <p:cNvPr id="136" name="Google Shape;136;p19"/>
          <p:cNvSpPr/>
          <p:nvPr/>
        </p:nvSpPr>
        <p:spPr>
          <a:xfrm>
            <a:off x="830250" y="1580800"/>
            <a:ext cx="2460300" cy="607500"/>
          </a:xfrm>
          <a:prstGeom prst="round2DiagRect">
            <a:avLst>
              <a:gd name="adj1" fmla="val 16667"/>
              <a:gd name="adj2" fmla="val 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en" sz="2300" b="1">
                <a:latin typeface="Comic Sans MS"/>
                <a:ea typeface="Comic Sans MS"/>
                <a:cs typeface="Comic Sans MS"/>
                <a:sym typeface="Comic Sans MS"/>
              </a:rPr>
              <a:t>Subreddits</a:t>
            </a:r>
            <a:endParaRPr sz="2300" b="1">
              <a:latin typeface="Comic Sans MS"/>
              <a:ea typeface="Comic Sans MS"/>
              <a:cs typeface="Comic Sans MS"/>
              <a:sym typeface="Comic Sans MS"/>
            </a:endParaRPr>
          </a:p>
          <a:p>
            <a:pPr marL="0" lvl="0" indent="0" algn="ctr" rtl="0">
              <a:spcBef>
                <a:spcPts val="0"/>
              </a:spcBef>
              <a:spcAft>
                <a:spcPts val="0"/>
              </a:spcAft>
              <a:buNone/>
            </a:pPr>
            <a:endParaRPr>
              <a:latin typeface="Lato"/>
              <a:ea typeface="Lato"/>
              <a:cs typeface="Lato"/>
              <a:sym typeface="Lato"/>
            </a:endParaRPr>
          </a:p>
        </p:txBody>
      </p:sp>
      <p:sp>
        <p:nvSpPr>
          <p:cNvPr id="137" name="Google Shape;137;p19"/>
          <p:cNvSpPr/>
          <p:nvPr/>
        </p:nvSpPr>
        <p:spPr>
          <a:xfrm>
            <a:off x="795825" y="2485825"/>
            <a:ext cx="2706600" cy="2359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700">
                <a:latin typeface="Comic Sans MS"/>
                <a:ea typeface="Comic Sans MS"/>
                <a:cs typeface="Comic Sans MS"/>
                <a:sym typeface="Comic Sans MS"/>
              </a:rPr>
              <a:t>r/parenting</a:t>
            </a:r>
            <a:endParaRPr sz="1700">
              <a:latin typeface="Comic Sans MS"/>
              <a:ea typeface="Comic Sans MS"/>
              <a:cs typeface="Comic Sans MS"/>
              <a:sym typeface="Comic Sans MS"/>
            </a:endParaRPr>
          </a:p>
          <a:p>
            <a:pPr marL="0" lvl="0" indent="0" algn="ctr" rtl="0">
              <a:spcBef>
                <a:spcPts val="0"/>
              </a:spcBef>
              <a:spcAft>
                <a:spcPts val="0"/>
              </a:spcAft>
              <a:buNone/>
            </a:pPr>
            <a:r>
              <a:rPr lang="en" sz="1700">
                <a:latin typeface="Comic Sans MS"/>
                <a:ea typeface="Comic Sans MS"/>
                <a:cs typeface="Comic Sans MS"/>
                <a:sym typeface="Comic Sans MS"/>
              </a:rPr>
              <a:t>r/ScienceBasedParenting</a:t>
            </a:r>
            <a:endParaRPr sz="1700">
              <a:latin typeface="Comic Sans MS"/>
              <a:ea typeface="Comic Sans MS"/>
              <a:cs typeface="Comic Sans MS"/>
              <a:sym typeface="Comic Sans MS"/>
            </a:endParaRPr>
          </a:p>
          <a:p>
            <a:pPr marL="0" lvl="0" indent="0" algn="ctr" rtl="0">
              <a:spcBef>
                <a:spcPts val="0"/>
              </a:spcBef>
              <a:spcAft>
                <a:spcPts val="0"/>
              </a:spcAft>
              <a:buNone/>
            </a:pPr>
            <a:r>
              <a:rPr lang="en" sz="1700">
                <a:latin typeface="Comic Sans MS"/>
                <a:ea typeface="Comic Sans MS"/>
                <a:cs typeface="Comic Sans MS"/>
                <a:sym typeface="Comic Sans MS"/>
              </a:rPr>
              <a:t>r/childrenoftiktok</a:t>
            </a:r>
            <a:endParaRPr sz="1700">
              <a:latin typeface="Comic Sans MS"/>
              <a:ea typeface="Comic Sans MS"/>
              <a:cs typeface="Comic Sans MS"/>
              <a:sym typeface="Comic Sans MS"/>
            </a:endParaRPr>
          </a:p>
          <a:p>
            <a:pPr marL="0" lvl="0" indent="0" algn="ctr" rtl="0">
              <a:spcBef>
                <a:spcPts val="0"/>
              </a:spcBef>
              <a:spcAft>
                <a:spcPts val="0"/>
              </a:spcAft>
              <a:buNone/>
            </a:pPr>
            <a:r>
              <a:rPr lang="en" sz="1700">
                <a:latin typeface="Comic Sans MS"/>
                <a:ea typeface="Comic Sans MS"/>
                <a:cs typeface="Comic Sans MS"/>
                <a:sym typeface="Comic Sans MS"/>
              </a:rPr>
              <a:t>r/BabyBumps</a:t>
            </a:r>
            <a:endParaRPr sz="1700">
              <a:latin typeface="Comic Sans MS"/>
              <a:ea typeface="Comic Sans MS"/>
              <a:cs typeface="Comic Sans MS"/>
              <a:sym typeface="Comic Sans MS"/>
            </a:endParaRPr>
          </a:p>
        </p:txBody>
      </p:sp>
      <p:sp>
        <p:nvSpPr>
          <p:cNvPr id="138" name="Google Shape;138;p19"/>
          <p:cNvSpPr/>
          <p:nvPr/>
        </p:nvSpPr>
        <p:spPr>
          <a:xfrm>
            <a:off x="3882450" y="2457625"/>
            <a:ext cx="2315700" cy="23592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mic Sans MS"/>
                <a:ea typeface="Comic Sans MS"/>
                <a:cs typeface="Comic Sans MS"/>
                <a:sym typeface="Comic Sans MS"/>
              </a:rPr>
              <a:t>Social Media</a:t>
            </a:r>
            <a:endParaRPr sz="1900">
              <a:latin typeface="Comic Sans MS"/>
              <a:ea typeface="Comic Sans MS"/>
              <a:cs typeface="Comic Sans MS"/>
              <a:sym typeface="Comic Sans MS"/>
            </a:endParaRPr>
          </a:p>
          <a:p>
            <a:pPr marL="0" lvl="0" indent="0" algn="ctr" rtl="0">
              <a:spcBef>
                <a:spcPts val="0"/>
              </a:spcBef>
              <a:spcAft>
                <a:spcPts val="0"/>
              </a:spcAft>
              <a:buNone/>
            </a:pPr>
            <a:r>
              <a:rPr lang="en" sz="1900">
                <a:latin typeface="Comic Sans MS"/>
                <a:ea typeface="Comic Sans MS"/>
                <a:cs typeface="Comic Sans MS"/>
                <a:sym typeface="Comic Sans MS"/>
              </a:rPr>
              <a:t>Social Media Post</a:t>
            </a:r>
            <a:endParaRPr sz="1900">
              <a:latin typeface="Comic Sans MS"/>
              <a:ea typeface="Comic Sans MS"/>
              <a:cs typeface="Comic Sans MS"/>
              <a:sym typeface="Comic Sans MS"/>
            </a:endParaRPr>
          </a:p>
          <a:p>
            <a:pPr marL="0" lvl="0" indent="0" algn="ctr" rtl="0">
              <a:spcBef>
                <a:spcPts val="0"/>
              </a:spcBef>
              <a:spcAft>
                <a:spcPts val="0"/>
              </a:spcAft>
              <a:buNone/>
            </a:pPr>
            <a:r>
              <a:rPr lang="en" sz="1900">
                <a:latin typeface="Comic Sans MS"/>
                <a:ea typeface="Comic Sans MS"/>
                <a:cs typeface="Comic Sans MS"/>
                <a:sym typeface="Comic Sans MS"/>
              </a:rPr>
              <a:t>Sharenting</a:t>
            </a:r>
            <a:endParaRPr sz="1900">
              <a:latin typeface="Comic Sans MS"/>
              <a:ea typeface="Comic Sans MS"/>
              <a:cs typeface="Comic Sans MS"/>
              <a:sym typeface="Comic Sans MS"/>
            </a:endParaRPr>
          </a:p>
          <a:p>
            <a:pPr marL="0" lvl="0" indent="0" algn="ctr" rtl="0">
              <a:spcBef>
                <a:spcPts val="0"/>
              </a:spcBef>
              <a:spcAft>
                <a:spcPts val="0"/>
              </a:spcAft>
              <a:buNone/>
            </a:pPr>
            <a:r>
              <a:rPr lang="en" sz="1900">
                <a:latin typeface="Comic Sans MS"/>
                <a:ea typeface="Comic Sans MS"/>
                <a:cs typeface="Comic Sans MS"/>
                <a:sym typeface="Comic Sans MS"/>
              </a:rPr>
              <a:t>Sharing on Social media</a:t>
            </a:r>
            <a:endParaRPr sz="1900">
              <a:latin typeface="Comic Sans MS"/>
              <a:ea typeface="Comic Sans MS"/>
              <a:cs typeface="Comic Sans MS"/>
              <a:sym typeface="Comic Sans MS"/>
            </a:endParaRPr>
          </a:p>
        </p:txBody>
      </p:sp>
      <p:sp>
        <p:nvSpPr>
          <p:cNvPr id="139" name="Google Shape;139;p19"/>
          <p:cNvSpPr/>
          <p:nvPr/>
        </p:nvSpPr>
        <p:spPr>
          <a:xfrm>
            <a:off x="4024500" y="1528750"/>
            <a:ext cx="1876500" cy="711600"/>
          </a:xfrm>
          <a:prstGeom prst="round2DiagRect">
            <a:avLst>
              <a:gd name="adj1" fmla="val 16667"/>
              <a:gd name="adj2" fmla="val 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300" b="1">
              <a:latin typeface="Comic Sans MS"/>
              <a:ea typeface="Comic Sans MS"/>
              <a:cs typeface="Comic Sans MS"/>
              <a:sym typeface="Comic Sans MS"/>
            </a:endParaRPr>
          </a:p>
          <a:p>
            <a:pPr marL="0" marR="0" lvl="0" indent="0" algn="ctr" rtl="0">
              <a:lnSpc>
                <a:spcPct val="100000"/>
              </a:lnSpc>
              <a:spcBef>
                <a:spcPts val="0"/>
              </a:spcBef>
              <a:spcAft>
                <a:spcPts val="0"/>
              </a:spcAft>
              <a:buNone/>
            </a:pPr>
            <a:r>
              <a:rPr lang="en" sz="2100" b="1">
                <a:latin typeface="Comic Sans MS"/>
                <a:ea typeface="Comic Sans MS"/>
                <a:cs typeface="Comic Sans MS"/>
                <a:sym typeface="Comic Sans MS"/>
              </a:rPr>
              <a:t>Search Tags</a:t>
            </a:r>
            <a:endParaRPr sz="2100" b="1">
              <a:latin typeface="Comic Sans MS"/>
              <a:ea typeface="Comic Sans MS"/>
              <a:cs typeface="Comic Sans MS"/>
              <a:sym typeface="Comic Sans MS"/>
            </a:endParaRPr>
          </a:p>
          <a:p>
            <a:pPr marL="0" marR="0" lvl="0" indent="0" algn="ctr" rtl="0">
              <a:lnSpc>
                <a:spcPct val="100000"/>
              </a:lnSpc>
              <a:spcBef>
                <a:spcPts val="0"/>
              </a:spcBef>
              <a:spcAft>
                <a:spcPts val="0"/>
              </a:spcAft>
              <a:buNone/>
            </a:pPr>
            <a:endParaRPr sz="2300" b="1">
              <a:latin typeface="Comic Sans MS"/>
              <a:ea typeface="Comic Sans MS"/>
              <a:cs typeface="Comic Sans MS"/>
              <a:sym typeface="Comic Sans MS"/>
            </a:endParaRPr>
          </a:p>
        </p:txBody>
      </p:sp>
      <p:sp>
        <p:nvSpPr>
          <p:cNvPr id="140" name="Google Shape;140;p19"/>
          <p:cNvSpPr/>
          <p:nvPr/>
        </p:nvSpPr>
        <p:spPr>
          <a:xfrm>
            <a:off x="6634875" y="1580800"/>
            <a:ext cx="1992000" cy="607500"/>
          </a:xfrm>
          <a:prstGeom prst="round2DiagRect">
            <a:avLst>
              <a:gd name="adj1" fmla="val 16667"/>
              <a:gd name="adj2" fmla="val 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endParaRPr sz="2300" b="1">
              <a:latin typeface="Comic Sans MS"/>
              <a:ea typeface="Comic Sans MS"/>
              <a:cs typeface="Comic Sans MS"/>
              <a:sym typeface="Comic Sans MS"/>
            </a:endParaRPr>
          </a:p>
          <a:p>
            <a:pPr marL="0" marR="0" lvl="0" indent="0" algn="ctr" rtl="0">
              <a:lnSpc>
                <a:spcPct val="100000"/>
              </a:lnSpc>
              <a:spcBef>
                <a:spcPts val="0"/>
              </a:spcBef>
              <a:spcAft>
                <a:spcPts val="0"/>
              </a:spcAft>
              <a:buNone/>
            </a:pPr>
            <a:r>
              <a:rPr lang="en" sz="2300" b="1">
                <a:latin typeface="Comic Sans MS"/>
                <a:ea typeface="Comic Sans MS"/>
                <a:cs typeface="Comic Sans MS"/>
                <a:sym typeface="Comic Sans MS"/>
              </a:rPr>
              <a:t>60 Posts</a:t>
            </a:r>
            <a:endParaRPr sz="2300" b="1">
              <a:latin typeface="Comic Sans MS"/>
              <a:ea typeface="Comic Sans MS"/>
              <a:cs typeface="Comic Sans MS"/>
              <a:sym typeface="Comic Sans MS"/>
            </a:endParaRPr>
          </a:p>
          <a:p>
            <a:pPr marL="0" marR="0" lvl="0" indent="0" algn="ctr" rtl="0">
              <a:lnSpc>
                <a:spcPct val="100000"/>
              </a:lnSpc>
              <a:spcBef>
                <a:spcPts val="0"/>
              </a:spcBef>
              <a:spcAft>
                <a:spcPts val="0"/>
              </a:spcAft>
              <a:buNone/>
            </a:pPr>
            <a:endParaRPr sz="2300" b="1">
              <a:latin typeface="Comic Sans MS"/>
              <a:ea typeface="Comic Sans MS"/>
              <a:cs typeface="Comic Sans MS"/>
              <a:sym typeface="Comic Sans MS"/>
            </a:endParaRPr>
          </a:p>
        </p:txBody>
      </p:sp>
      <p:sp>
        <p:nvSpPr>
          <p:cNvPr id="141" name="Google Shape;141;p19"/>
          <p:cNvSpPr/>
          <p:nvPr/>
        </p:nvSpPr>
        <p:spPr>
          <a:xfrm>
            <a:off x="6578175" y="2471725"/>
            <a:ext cx="2105400" cy="23310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mic Sans MS"/>
                <a:ea typeface="Comic Sans MS"/>
                <a:cs typeface="Comic Sans MS"/>
                <a:sym typeface="Comic Sans MS"/>
              </a:rPr>
              <a:t>Upvotes</a:t>
            </a:r>
            <a:endParaRPr sz="2100">
              <a:latin typeface="Comic Sans MS"/>
              <a:ea typeface="Comic Sans MS"/>
              <a:cs typeface="Comic Sans MS"/>
              <a:sym typeface="Comic Sans MS"/>
            </a:endParaRPr>
          </a:p>
          <a:p>
            <a:pPr marL="0" lvl="0" indent="0" algn="ctr" rtl="0">
              <a:spcBef>
                <a:spcPts val="0"/>
              </a:spcBef>
              <a:spcAft>
                <a:spcPts val="0"/>
              </a:spcAft>
              <a:buNone/>
            </a:pPr>
            <a:r>
              <a:rPr lang="en" sz="2100">
                <a:latin typeface="Comic Sans MS"/>
                <a:ea typeface="Comic Sans MS"/>
                <a:cs typeface="Comic Sans MS"/>
                <a:sym typeface="Comic Sans MS"/>
              </a:rPr>
              <a:t>Post Flairs</a:t>
            </a:r>
            <a:endParaRPr sz="2100">
              <a:latin typeface="Comic Sans MS"/>
              <a:ea typeface="Comic Sans MS"/>
              <a:cs typeface="Comic Sans MS"/>
              <a:sym typeface="Comic Sans MS"/>
            </a:endParaRPr>
          </a:p>
          <a:p>
            <a:pPr marL="0" lvl="0" indent="0" algn="ctr" rtl="0">
              <a:spcBef>
                <a:spcPts val="0"/>
              </a:spcBef>
              <a:spcAft>
                <a:spcPts val="0"/>
              </a:spcAft>
              <a:buNone/>
            </a:pPr>
            <a:r>
              <a:rPr lang="en" sz="2100">
                <a:latin typeface="Comic Sans MS"/>
                <a:ea typeface="Comic Sans MS"/>
                <a:cs typeface="Comic Sans MS"/>
                <a:sym typeface="Comic Sans MS"/>
              </a:rPr>
              <a:t>Timestamp</a:t>
            </a:r>
            <a:endParaRPr sz="2100">
              <a:latin typeface="Comic Sans MS"/>
              <a:ea typeface="Comic Sans MS"/>
              <a:cs typeface="Comic Sans MS"/>
              <a:sym typeface="Comic Sans MS"/>
            </a:endParaRPr>
          </a:p>
          <a:p>
            <a:pPr marL="0" lvl="0" indent="0" algn="ctr" rtl="0">
              <a:spcBef>
                <a:spcPts val="0"/>
              </a:spcBef>
              <a:spcAft>
                <a:spcPts val="0"/>
              </a:spcAft>
              <a:buNone/>
            </a:pPr>
            <a:r>
              <a:rPr lang="en" sz="2100">
                <a:latin typeface="Comic Sans MS"/>
                <a:ea typeface="Comic Sans MS"/>
                <a:cs typeface="Comic Sans MS"/>
                <a:sym typeface="Comic Sans MS"/>
              </a:rPr>
              <a:t>No. of comments</a:t>
            </a:r>
            <a:endParaRPr sz="2100">
              <a:latin typeface="Comic Sans MS"/>
              <a:ea typeface="Comic Sans MS"/>
              <a:cs typeface="Comic Sans MS"/>
              <a:sym typeface="Comic Sans MS"/>
            </a:endParaRPr>
          </a:p>
          <a:p>
            <a:pPr marL="0" lvl="0" indent="0" algn="ctr" rtl="0">
              <a:spcBef>
                <a:spcPts val="0"/>
              </a:spcBef>
              <a:spcAft>
                <a:spcPts val="0"/>
              </a:spcAft>
              <a:buNone/>
            </a:pPr>
            <a:r>
              <a:rPr lang="en" sz="2100">
                <a:latin typeface="Comic Sans MS"/>
                <a:ea typeface="Comic Sans MS"/>
                <a:cs typeface="Comic Sans MS"/>
                <a:sym typeface="Comic Sans MS"/>
              </a:rPr>
              <a:t>Top 10 Comments</a:t>
            </a:r>
            <a:endParaRPr sz="2100">
              <a:latin typeface="Comic Sans MS"/>
              <a:ea typeface="Comic Sans MS"/>
              <a:cs typeface="Comic Sans MS"/>
              <a:sym typeface="Comic Sans MS"/>
            </a:endParaRPr>
          </a:p>
        </p:txBody>
      </p:sp>
      <p:cxnSp>
        <p:nvCxnSpPr>
          <p:cNvPr id="142" name="Google Shape;142;p19"/>
          <p:cNvCxnSpPr/>
          <p:nvPr/>
        </p:nvCxnSpPr>
        <p:spPr>
          <a:xfrm rot="10800000" flipH="1">
            <a:off x="2623575" y="1034200"/>
            <a:ext cx="3954600" cy="25800"/>
          </a:xfrm>
          <a:prstGeom prst="straightConnector1">
            <a:avLst/>
          </a:prstGeom>
          <a:noFill/>
          <a:ln w="38100" cap="flat" cmpd="sng">
            <a:solidFill>
              <a:srgbClr val="A64D7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46"/>
        <p:cNvGrpSpPr/>
        <p:nvPr/>
      </p:nvGrpSpPr>
      <p:grpSpPr>
        <a:xfrm>
          <a:off x="0" y="0"/>
          <a:ext cx="0" cy="0"/>
          <a:chOff x="0" y="0"/>
          <a:chExt cx="0" cy="0"/>
        </a:xfrm>
      </p:grpSpPr>
      <p:sp>
        <p:nvSpPr>
          <p:cNvPr id="147" name="Google Shape;147;p20"/>
          <p:cNvSpPr txBox="1"/>
          <p:nvPr/>
        </p:nvSpPr>
        <p:spPr>
          <a:xfrm>
            <a:off x="779625" y="2025000"/>
            <a:ext cx="2511000" cy="235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accent1"/>
              </a:solidFill>
              <a:latin typeface="Lato"/>
              <a:ea typeface="Lato"/>
              <a:cs typeface="Lato"/>
              <a:sym typeface="Lato"/>
            </a:endParaRPr>
          </a:p>
        </p:txBody>
      </p:sp>
      <p:sp>
        <p:nvSpPr>
          <p:cNvPr id="148" name="Google Shape;148;p20"/>
          <p:cNvSpPr txBox="1">
            <a:spLocks noGrp="1"/>
          </p:cNvSpPr>
          <p:nvPr>
            <p:ph type="title" idx="4294967295"/>
          </p:nvPr>
        </p:nvSpPr>
        <p:spPr>
          <a:xfrm>
            <a:off x="2822175" y="122675"/>
            <a:ext cx="3490200" cy="72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3120" b="0">
                <a:solidFill>
                  <a:srgbClr val="A64D79"/>
                </a:solidFill>
                <a:latin typeface="Lexend Black"/>
                <a:ea typeface="Lexend Black"/>
                <a:cs typeface="Lexend Black"/>
                <a:sym typeface="Lexend Black"/>
              </a:rPr>
              <a:t>Methodology</a:t>
            </a:r>
            <a:endParaRPr sz="3120" b="0">
              <a:solidFill>
                <a:srgbClr val="A64D79"/>
              </a:solidFill>
              <a:latin typeface="Lexend Black"/>
              <a:ea typeface="Lexend Black"/>
              <a:cs typeface="Lexend Black"/>
              <a:sym typeface="Lexend Black"/>
            </a:endParaRPr>
          </a:p>
        </p:txBody>
      </p:sp>
      <p:sp>
        <p:nvSpPr>
          <p:cNvPr id="149" name="Google Shape;149;p20"/>
          <p:cNvSpPr/>
          <p:nvPr/>
        </p:nvSpPr>
        <p:spPr>
          <a:xfrm>
            <a:off x="382850" y="2271425"/>
            <a:ext cx="2318700" cy="2055300"/>
          </a:xfrm>
          <a:prstGeom prst="roundRect">
            <a:avLst>
              <a:gd name="adj" fmla="val 16667"/>
            </a:avLst>
          </a:prstGeom>
          <a:solidFill>
            <a:srgbClr val="EFEFE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0" name="Google Shape;150;p20"/>
          <p:cNvSpPr/>
          <p:nvPr/>
        </p:nvSpPr>
        <p:spPr>
          <a:xfrm>
            <a:off x="549425" y="3492150"/>
            <a:ext cx="1979400" cy="725700"/>
          </a:xfrm>
          <a:prstGeom prst="round2DiagRect">
            <a:avLst>
              <a:gd name="adj1" fmla="val 16667"/>
              <a:gd name="adj2" fmla="val 0"/>
            </a:avLst>
          </a:prstGeom>
          <a:solidFill>
            <a:srgbClr val="E6B8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20 Posts &amp; related comments</a:t>
            </a:r>
            <a:endParaRPr>
              <a:latin typeface="Comic Sans MS"/>
              <a:ea typeface="Comic Sans MS"/>
              <a:cs typeface="Comic Sans MS"/>
              <a:sym typeface="Comic Sans MS"/>
            </a:endParaRPr>
          </a:p>
          <a:p>
            <a:pPr marL="0" lvl="0" indent="0" algn="ctr" rtl="0">
              <a:spcBef>
                <a:spcPts val="0"/>
              </a:spcBef>
              <a:spcAft>
                <a:spcPts val="0"/>
              </a:spcAft>
              <a:buNone/>
            </a:pPr>
            <a:r>
              <a:rPr lang="en">
                <a:latin typeface="Comic Sans MS"/>
                <a:ea typeface="Comic Sans MS"/>
                <a:cs typeface="Comic Sans MS"/>
                <a:sym typeface="Comic Sans MS"/>
              </a:rPr>
              <a:t>each</a:t>
            </a:r>
            <a:endParaRPr>
              <a:latin typeface="Comic Sans MS"/>
              <a:ea typeface="Comic Sans MS"/>
              <a:cs typeface="Comic Sans MS"/>
              <a:sym typeface="Comic Sans MS"/>
            </a:endParaRPr>
          </a:p>
        </p:txBody>
      </p:sp>
      <p:sp>
        <p:nvSpPr>
          <p:cNvPr id="151" name="Google Shape;151;p20"/>
          <p:cNvSpPr/>
          <p:nvPr/>
        </p:nvSpPr>
        <p:spPr>
          <a:xfrm>
            <a:off x="549425" y="2460800"/>
            <a:ext cx="1979400" cy="957600"/>
          </a:xfrm>
          <a:prstGeom prst="flowChartOffpageConnector">
            <a:avLst/>
          </a:prstGeom>
          <a:solidFill>
            <a:srgbClr val="B4A7D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60 post &amp; top 10 comments </a:t>
            </a:r>
            <a:endParaRPr>
              <a:latin typeface="Comic Sans MS"/>
              <a:ea typeface="Comic Sans MS"/>
              <a:cs typeface="Comic Sans MS"/>
              <a:sym typeface="Comic Sans MS"/>
            </a:endParaRPr>
          </a:p>
          <a:p>
            <a:pPr marL="0" lvl="0" indent="0" algn="ctr" rtl="0">
              <a:spcBef>
                <a:spcPts val="0"/>
              </a:spcBef>
              <a:spcAft>
                <a:spcPts val="0"/>
              </a:spcAft>
              <a:buNone/>
            </a:pPr>
            <a:r>
              <a:rPr lang="en">
                <a:latin typeface="Comic Sans MS"/>
                <a:ea typeface="Comic Sans MS"/>
                <a:cs typeface="Comic Sans MS"/>
                <a:sym typeface="Comic Sans MS"/>
              </a:rPr>
              <a:t>per post</a:t>
            </a:r>
            <a:endParaRPr>
              <a:latin typeface="Comic Sans MS"/>
              <a:ea typeface="Comic Sans MS"/>
              <a:cs typeface="Comic Sans MS"/>
              <a:sym typeface="Comic Sans MS"/>
            </a:endParaRPr>
          </a:p>
        </p:txBody>
      </p:sp>
      <p:sp>
        <p:nvSpPr>
          <p:cNvPr id="152" name="Google Shape;152;p20"/>
          <p:cNvSpPr/>
          <p:nvPr/>
        </p:nvSpPr>
        <p:spPr>
          <a:xfrm>
            <a:off x="6646800" y="2435500"/>
            <a:ext cx="2125500" cy="14988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3" name="Google Shape;153;p20"/>
          <p:cNvSpPr/>
          <p:nvPr/>
        </p:nvSpPr>
        <p:spPr>
          <a:xfrm>
            <a:off x="2822175" y="2404650"/>
            <a:ext cx="3675900" cy="15999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4" name="Google Shape;154;p20"/>
          <p:cNvSpPr/>
          <p:nvPr/>
        </p:nvSpPr>
        <p:spPr>
          <a:xfrm>
            <a:off x="4391113" y="3273300"/>
            <a:ext cx="566100" cy="212700"/>
          </a:xfrm>
          <a:prstGeom prst="leftRightArrow">
            <a:avLst>
              <a:gd name="adj1" fmla="val 50000"/>
              <a:gd name="adj2" fmla="val 50000"/>
            </a:avLst>
          </a:prstGeom>
          <a:solidFill>
            <a:srgbClr val="D5A6B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55" name="Google Shape;155;p20"/>
          <p:cNvSpPr/>
          <p:nvPr/>
        </p:nvSpPr>
        <p:spPr>
          <a:xfrm>
            <a:off x="4962600" y="3058450"/>
            <a:ext cx="1447800" cy="607500"/>
          </a:xfrm>
          <a:prstGeom prst="round2DiagRect">
            <a:avLst>
              <a:gd name="adj1" fmla="val 16667"/>
              <a:gd name="adj2" fmla="val 0"/>
            </a:avLst>
          </a:prstGeom>
          <a:solidFill>
            <a:srgbClr val="FFD96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a:p>
            <a:pPr marL="0" lvl="0" indent="0" algn="ctr" rtl="0">
              <a:spcBef>
                <a:spcPts val="0"/>
              </a:spcBef>
              <a:spcAft>
                <a:spcPts val="0"/>
              </a:spcAft>
              <a:buNone/>
            </a:pPr>
            <a:r>
              <a:rPr lang="en" b="1">
                <a:latin typeface="Comic Sans MS"/>
                <a:ea typeface="Comic Sans MS"/>
                <a:cs typeface="Comic Sans MS"/>
                <a:sym typeface="Comic Sans MS"/>
              </a:rPr>
              <a:t>Discussion</a:t>
            </a:r>
            <a:endParaRPr b="1">
              <a:latin typeface="Comic Sans MS"/>
              <a:ea typeface="Comic Sans MS"/>
              <a:cs typeface="Comic Sans MS"/>
              <a:sym typeface="Comic Sans MS"/>
            </a:endParaRPr>
          </a:p>
          <a:p>
            <a:pPr marL="0" lvl="0" indent="0" algn="ctr" rtl="0">
              <a:spcBef>
                <a:spcPts val="0"/>
              </a:spcBef>
              <a:spcAft>
                <a:spcPts val="0"/>
              </a:spcAft>
              <a:buNone/>
            </a:pPr>
            <a:endParaRPr>
              <a:latin typeface="Lato"/>
              <a:ea typeface="Lato"/>
              <a:cs typeface="Lato"/>
              <a:sym typeface="Lato"/>
            </a:endParaRPr>
          </a:p>
        </p:txBody>
      </p:sp>
      <p:sp>
        <p:nvSpPr>
          <p:cNvPr id="156" name="Google Shape;156;p20"/>
          <p:cNvSpPr/>
          <p:nvPr/>
        </p:nvSpPr>
        <p:spPr>
          <a:xfrm>
            <a:off x="2998550" y="3075900"/>
            <a:ext cx="1387200" cy="607500"/>
          </a:xfrm>
          <a:prstGeom prst="roundRect">
            <a:avLst>
              <a:gd name="adj" fmla="val 16667"/>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Independent Coding</a:t>
            </a:r>
            <a:endParaRPr>
              <a:latin typeface="Comic Sans MS"/>
              <a:ea typeface="Comic Sans MS"/>
              <a:cs typeface="Comic Sans MS"/>
              <a:sym typeface="Comic Sans MS"/>
            </a:endParaRPr>
          </a:p>
        </p:txBody>
      </p:sp>
      <p:sp>
        <p:nvSpPr>
          <p:cNvPr id="157" name="Google Shape;157;p20"/>
          <p:cNvSpPr/>
          <p:nvPr/>
        </p:nvSpPr>
        <p:spPr>
          <a:xfrm>
            <a:off x="6870450" y="2725800"/>
            <a:ext cx="1545900" cy="957600"/>
          </a:xfrm>
          <a:prstGeom prst="round2DiagRect">
            <a:avLst>
              <a:gd name="adj1" fmla="val 16667"/>
              <a:gd name="adj2" fmla="val 40936"/>
            </a:avLst>
          </a:prstGeom>
          <a:solidFill>
            <a:srgbClr val="F6B2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omic Sans MS"/>
                <a:ea typeface="Comic Sans MS"/>
                <a:cs typeface="Comic Sans MS"/>
                <a:sym typeface="Comic Sans MS"/>
              </a:rPr>
              <a:t>Theme Generation</a:t>
            </a:r>
            <a:endParaRPr>
              <a:latin typeface="Comic Sans MS"/>
              <a:ea typeface="Comic Sans MS"/>
              <a:cs typeface="Comic Sans MS"/>
              <a:sym typeface="Comic Sans MS"/>
            </a:endParaRPr>
          </a:p>
        </p:txBody>
      </p:sp>
      <p:sp>
        <p:nvSpPr>
          <p:cNvPr id="158" name="Google Shape;158;p20"/>
          <p:cNvSpPr txBox="1"/>
          <p:nvPr/>
        </p:nvSpPr>
        <p:spPr>
          <a:xfrm>
            <a:off x="3829675" y="2431050"/>
            <a:ext cx="1689000" cy="415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500" b="1">
                <a:solidFill>
                  <a:schemeClr val="dk2"/>
                </a:solidFill>
                <a:latin typeface="Comic Sans MS"/>
                <a:ea typeface="Comic Sans MS"/>
                <a:cs typeface="Comic Sans MS"/>
                <a:sym typeface="Comic Sans MS"/>
              </a:rPr>
              <a:t>Iterative coding </a:t>
            </a:r>
            <a:endParaRPr sz="1500" b="1">
              <a:solidFill>
                <a:schemeClr val="dk2"/>
              </a:solidFill>
              <a:latin typeface="Comic Sans MS"/>
              <a:ea typeface="Comic Sans MS"/>
              <a:cs typeface="Comic Sans MS"/>
              <a:sym typeface="Comic Sans MS"/>
            </a:endParaRPr>
          </a:p>
        </p:txBody>
      </p:sp>
      <p:sp>
        <p:nvSpPr>
          <p:cNvPr id="159" name="Google Shape;159;p20"/>
          <p:cNvSpPr/>
          <p:nvPr/>
        </p:nvSpPr>
        <p:spPr>
          <a:xfrm>
            <a:off x="3463600" y="1228000"/>
            <a:ext cx="2318700" cy="797100"/>
          </a:xfrm>
          <a:prstGeom prst="roundRect">
            <a:avLst>
              <a:gd name="adj" fmla="val 16667"/>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300" b="1">
                <a:latin typeface="Comic Sans MS"/>
                <a:ea typeface="Comic Sans MS"/>
                <a:cs typeface="Comic Sans MS"/>
                <a:sym typeface="Comic Sans MS"/>
              </a:rPr>
              <a:t>Qualitative Coding</a:t>
            </a:r>
            <a:endParaRPr sz="2300" b="1">
              <a:latin typeface="Comic Sans MS"/>
              <a:ea typeface="Comic Sans MS"/>
              <a:cs typeface="Comic Sans MS"/>
              <a:sym typeface="Comic Sans MS"/>
            </a:endParaRPr>
          </a:p>
        </p:txBody>
      </p:sp>
      <p:cxnSp>
        <p:nvCxnSpPr>
          <p:cNvPr id="160" name="Google Shape;160;p20"/>
          <p:cNvCxnSpPr/>
          <p:nvPr/>
        </p:nvCxnSpPr>
        <p:spPr>
          <a:xfrm>
            <a:off x="3243900" y="775675"/>
            <a:ext cx="2623500" cy="0"/>
          </a:xfrm>
          <a:prstGeom prst="straightConnector1">
            <a:avLst/>
          </a:prstGeom>
          <a:noFill/>
          <a:ln w="38100" cap="flat" cmpd="sng">
            <a:solidFill>
              <a:srgbClr val="A64D79"/>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CE5CD"/>
        </a:solidFill>
        <a:effectLst/>
      </p:bgPr>
    </p:bg>
    <p:spTree>
      <p:nvGrpSpPr>
        <p:cNvPr id="1" name="Shape 164"/>
        <p:cNvGrpSpPr/>
        <p:nvPr/>
      </p:nvGrpSpPr>
      <p:grpSpPr>
        <a:xfrm>
          <a:off x="0" y="0"/>
          <a:ext cx="0" cy="0"/>
          <a:chOff x="0" y="0"/>
          <a:chExt cx="0" cy="0"/>
        </a:xfrm>
      </p:grpSpPr>
      <p:sp>
        <p:nvSpPr>
          <p:cNvPr id="165" name="Google Shape;165;p21"/>
          <p:cNvSpPr txBox="1">
            <a:spLocks noGrp="1"/>
          </p:cNvSpPr>
          <p:nvPr>
            <p:ph type="title" idx="4294967295"/>
          </p:nvPr>
        </p:nvSpPr>
        <p:spPr>
          <a:xfrm>
            <a:off x="1231275" y="98650"/>
            <a:ext cx="5863800" cy="53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000" b="0">
                <a:solidFill>
                  <a:srgbClr val="A64D79"/>
                </a:solidFill>
                <a:latin typeface="Lexend ExtraBold"/>
                <a:ea typeface="Lexend ExtraBold"/>
                <a:cs typeface="Lexend ExtraBold"/>
                <a:sym typeface="Lexend ExtraBold"/>
              </a:rPr>
              <a:t>RQ1: Why do parents share?</a:t>
            </a:r>
            <a:endParaRPr sz="3340" b="0">
              <a:solidFill>
                <a:srgbClr val="A64D79"/>
              </a:solidFill>
              <a:latin typeface="Lexend ExtraBold"/>
              <a:ea typeface="Lexend ExtraBold"/>
              <a:cs typeface="Lexend ExtraBold"/>
              <a:sym typeface="Lexend ExtraBold"/>
            </a:endParaRPr>
          </a:p>
        </p:txBody>
      </p:sp>
      <p:sp>
        <p:nvSpPr>
          <p:cNvPr id="166" name="Google Shape;166;p21"/>
          <p:cNvSpPr/>
          <p:nvPr/>
        </p:nvSpPr>
        <p:spPr>
          <a:xfrm>
            <a:off x="1019344" y="1448753"/>
            <a:ext cx="3384306" cy="2776643"/>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0" algn="l" rtl="0">
              <a:lnSpc>
                <a:spcPct val="115000"/>
              </a:lnSpc>
              <a:spcBef>
                <a:spcPts val="0"/>
              </a:spcBef>
              <a:spcAft>
                <a:spcPts val="0"/>
              </a:spcAft>
              <a:buNone/>
            </a:pPr>
            <a:endParaRPr sz="2300" b="1" dirty="0">
              <a:latin typeface="Comic Sans MS"/>
              <a:ea typeface="Comic Sans MS"/>
              <a:cs typeface="Comic Sans MS"/>
              <a:sym typeface="Comic Sans MS"/>
            </a:endParaRPr>
          </a:p>
          <a:p>
            <a:pPr marL="457200" lvl="0" indent="0" algn="l" rtl="0">
              <a:lnSpc>
                <a:spcPct val="115000"/>
              </a:lnSpc>
              <a:spcBef>
                <a:spcPts val="1200"/>
              </a:spcBef>
              <a:spcAft>
                <a:spcPts val="0"/>
              </a:spcAft>
              <a:buNone/>
            </a:pPr>
            <a:endParaRPr sz="2300" b="1" dirty="0">
              <a:latin typeface="Comic Sans MS"/>
              <a:ea typeface="Comic Sans MS"/>
              <a:cs typeface="Comic Sans MS"/>
              <a:sym typeface="Comic Sans MS"/>
            </a:endParaRPr>
          </a:p>
          <a:p>
            <a:pPr marL="457200" lvl="0" indent="-374650" algn="l" rtl="0">
              <a:lnSpc>
                <a:spcPct val="115000"/>
              </a:lnSpc>
              <a:spcBef>
                <a:spcPts val="1200"/>
              </a:spcBef>
              <a:spcAft>
                <a:spcPts val="0"/>
              </a:spcAft>
              <a:buSzPts val="2300"/>
              <a:buFont typeface="Comic Sans MS"/>
              <a:buChar char="●"/>
            </a:pPr>
            <a:r>
              <a:rPr lang="en" sz="2300" dirty="0">
                <a:latin typeface="Comic Sans MS"/>
                <a:ea typeface="Comic Sans MS"/>
                <a:cs typeface="Comic Sans MS"/>
                <a:sym typeface="Comic Sans MS"/>
              </a:rPr>
              <a:t>Share with family and friends</a:t>
            </a:r>
            <a:endParaRPr sz="2300" dirty="0">
              <a:latin typeface="Comic Sans MS"/>
              <a:ea typeface="Comic Sans MS"/>
              <a:cs typeface="Comic Sans MS"/>
              <a:sym typeface="Comic Sans MS"/>
            </a:endParaRPr>
          </a:p>
          <a:p>
            <a:pPr marL="457200" lvl="0" indent="-374650" algn="l" rtl="0">
              <a:lnSpc>
                <a:spcPct val="115000"/>
              </a:lnSpc>
              <a:spcBef>
                <a:spcPts val="0"/>
              </a:spcBef>
              <a:spcAft>
                <a:spcPts val="0"/>
              </a:spcAft>
              <a:buSzPts val="2300"/>
              <a:buFont typeface="Comic Sans MS"/>
              <a:buChar char="●"/>
            </a:pPr>
            <a:r>
              <a:rPr lang="en" sz="2300" dirty="0">
                <a:latin typeface="Comic Sans MS"/>
                <a:ea typeface="Comic Sans MS"/>
                <a:cs typeface="Comic Sans MS"/>
                <a:sym typeface="Comic Sans MS"/>
              </a:rPr>
              <a:t>Social pressure</a:t>
            </a:r>
            <a:endParaRPr sz="2300" i="1" dirty="0">
              <a:latin typeface="Comic Sans MS"/>
              <a:ea typeface="Comic Sans MS"/>
              <a:cs typeface="Comic Sans MS"/>
              <a:sym typeface="Comic Sans MS"/>
            </a:endParaRPr>
          </a:p>
          <a:p>
            <a:pPr marL="457200" lvl="0" indent="-374650" algn="l" rtl="0">
              <a:lnSpc>
                <a:spcPct val="115000"/>
              </a:lnSpc>
              <a:spcBef>
                <a:spcPts val="0"/>
              </a:spcBef>
              <a:spcAft>
                <a:spcPts val="0"/>
              </a:spcAft>
              <a:buSzPts val="2300"/>
              <a:buFont typeface="Comic Sans MS"/>
              <a:buChar char="●"/>
            </a:pPr>
            <a:r>
              <a:rPr lang="en" sz="2300" dirty="0">
                <a:latin typeface="Comic Sans MS"/>
                <a:ea typeface="Comic Sans MS"/>
                <a:cs typeface="Comic Sans MS"/>
                <a:sym typeface="Comic Sans MS"/>
              </a:rPr>
              <a:t>Risk Outweighs benefits </a:t>
            </a:r>
          </a:p>
          <a:p>
            <a:pPr marL="82550" lvl="0" algn="l" rtl="0">
              <a:lnSpc>
                <a:spcPct val="115000"/>
              </a:lnSpc>
              <a:spcBef>
                <a:spcPts val="0"/>
              </a:spcBef>
              <a:spcAft>
                <a:spcPts val="0"/>
              </a:spcAft>
              <a:buSzPts val="2300"/>
            </a:pPr>
            <a:endParaRPr lang="en" sz="2300" b="1" dirty="0">
              <a:latin typeface="Comic Sans MS"/>
              <a:ea typeface="Comic Sans MS"/>
              <a:cs typeface="Comic Sans MS"/>
              <a:sym typeface="Comic Sans MS"/>
            </a:endParaRPr>
          </a:p>
          <a:p>
            <a:pPr marL="457200" lvl="0" indent="-374650" algn="l" rtl="0">
              <a:lnSpc>
                <a:spcPct val="115000"/>
              </a:lnSpc>
              <a:spcBef>
                <a:spcPts val="0"/>
              </a:spcBef>
              <a:spcAft>
                <a:spcPts val="0"/>
              </a:spcAft>
              <a:buSzPts val="2300"/>
              <a:buFont typeface="Comic Sans MS"/>
              <a:buChar char="●"/>
            </a:pPr>
            <a:endParaRPr lang="en" sz="2300" b="1" dirty="0">
              <a:latin typeface="Comic Sans MS"/>
              <a:ea typeface="Comic Sans MS"/>
              <a:cs typeface="Comic Sans MS"/>
              <a:sym typeface="Comic Sans MS"/>
            </a:endParaRPr>
          </a:p>
          <a:p>
            <a:pPr marL="457200" lvl="0" indent="-374650" algn="l" rtl="0">
              <a:lnSpc>
                <a:spcPct val="115000"/>
              </a:lnSpc>
              <a:spcBef>
                <a:spcPts val="0"/>
              </a:spcBef>
              <a:spcAft>
                <a:spcPts val="0"/>
              </a:spcAft>
              <a:buSzPts val="2300"/>
              <a:buFont typeface="Comic Sans MS"/>
              <a:buChar char="●"/>
            </a:pPr>
            <a:endParaRPr lang="en" sz="2300" b="1" dirty="0">
              <a:latin typeface="Comic Sans MS"/>
              <a:ea typeface="Comic Sans MS"/>
              <a:cs typeface="Comic Sans MS"/>
              <a:sym typeface="Comic Sans MS"/>
            </a:endParaRPr>
          </a:p>
        </p:txBody>
      </p:sp>
      <p:cxnSp>
        <p:nvCxnSpPr>
          <p:cNvPr id="167" name="Google Shape;167;p21"/>
          <p:cNvCxnSpPr/>
          <p:nvPr/>
        </p:nvCxnSpPr>
        <p:spPr>
          <a:xfrm rot="10800000" flipH="1">
            <a:off x="1309550" y="698325"/>
            <a:ext cx="5579700" cy="25800"/>
          </a:xfrm>
          <a:prstGeom prst="straightConnector1">
            <a:avLst/>
          </a:prstGeom>
          <a:noFill/>
          <a:ln w="38100" cap="flat" cmpd="sng">
            <a:solidFill>
              <a:srgbClr val="A64D79"/>
            </a:solidFill>
            <a:prstDash val="solid"/>
            <a:round/>
            <a:headEnd type="none" w="med" len="med"/>
            <a:tailEnd type="none" w="med" len="med"/>
          </a:ln>
        </p:spPr>
      </p:cxnSp>
      <p:sp>
        <p:nvSpPr>
          <p:cNvPr id="168" name="Google Shape;168;p21"/>
          <p:cNvSpPr txBox="1"/>
          <p:nvPr/>
        </p:nvSpPr>
        <p:spPr>
          <a:xfrm>
            <a:off x="4403650" y="3022200"/>
            <a:ext cx="4450264" cy="154193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dirty="0">
                <a:latin typeface="Lexend Medium"/>
                <a:ea typeface="Lexend Medium"/>
                <a:cs typeface="Lexend Medium"/>
                <a:sym typeface="Lexend Medium"/>
              </a:rPr>
              <a:t>❝ </a:t>
            </a:r>
            <a:r>
              <a:rPr lang="en" sz="1700" i="1" dirty="0">
                <a:latin typeface="Lexend"/>
                <a:ea typeface="Lexend"/>
                <a:cs typeface="Lexend"/>
                <a:sym typeface="Lexend"/>
              </a:rPr>
              <a:t>I am aware there are risks, but I value the connection it makes and am willing to take </a:t>
            </a:r>
            <a:r>
              <a:rPr lang="en" sz="1700" b="1" i="1" dirty="0">
                <a:latin typeface="Lexend"/>
                <a:ea typeface="Lexend"/>
                <a:cs typeface="Lexend"/>
                <a:sym typeface="Lexend"/>
              </a:rPr>
              <a:t>some risks to maintain the connections we have.</a:t>
            </a:r>
            <a:r>
              <a:rPr lang="en" sz="1700" i="1" dirty="0">
                <a:latin typeface="Lexend Medium"/>
                <a:ea typeface="Lexend Medium"/>
                <a:cs typeface="Lexend Medium"/>
                <a:sym typeface="Lexend Medium"/>
              </a:rPr>
              <a:t>❞</a:t>
            </a:r>
            <a:endParaRPr sz="1700" dirty="0">
              <a:solidFill>
                <a:schemeClr val="accent1"/>
              </a:solidFill>
              <a:latin typeface="Lexend Medium"/>
              <a:ea typeface="Lexend Medium"/>
              <a:cs typeface="Lexend Medium"/>
              <a:sym typeface="Lexend Medium"/>
            </a:endParaRPr>
          </a:p>
        </p:txBody>
      </p:sp>
      <p:sp>
        <p:nvSpPr>
          <p:cNvPr id="169" name="Google Shape;169;p21"/>
          <p:cNvSpPr txBox="1"/>
          <p:nvPr/>
        </p:nvSpPr>
        <p:spPr>
          <a:xfrm>
            <a:off x="4496300" y="1187075"/>
            <a:ext cx="4300200" cy="1650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700" i="1">
                <a:latin typeface="Lexend Medium"/>
                <a:ea typeface="Lexend Medium"/>
                <a:cs typeface="Lexend Medium"/>
                <a:sym typeface="Lexend Medium"/>
              </a:rPr>
              <a:t>❝ </a:t>
            </a:r>
            <a:r>
              <a:rPr lang="en" sz="1700" i="1">
                <a:latin typeface="Lexend"/>
                <a:ea typeface="Lexend"/>
                <a:cs typeface="Lexend"/>
                <a:sym typeface="Lexend"/>
              </a:rPr>
              <a:t>I post my kids on social media. I have </a:t>
            </a:r>
            <a:r>
              <a:rPr lang="en" sz="1700" b="1" i="1">
                <a:latin typeface="Lexend"/>
                <a:ea typeface="Lexend"/>
                <a:cs typeface="Lexend"/>
                <a:sym typeface="Lexend"/>
              </a:rPr>
              <a:t>International Family and friends </a:t>
            </a:r>
            <a:r>
              <a:rPr lang="en" sz="1700" i="1">
                <a:latin typeface="Lexend"/>
                <a:ea typeface="Lexend"/>
                <a:cs typeface="Lexend"/>
                <a:sym typeface="Lexend"/>
              </a:rPr>
              <a:t>in other states. They see our life,  comment, and do so on their own time zone. </a:t>
            </a:r>
            <a:r>
              <a:rPr lang="en" sz="1700" i="1">
                <a:latin typeface="Lexend Medium"/>
                <a:ea typeface="Lexend Medium"/>
                <a:cs typeface="Lexend Medium"/>
                <a:sym typeface="Lexend Medium"/>
              </a:rPr>
              <a:t>❞</a:t>
            </a:r>
            <a:endParaRPr sz="1700" i="1">
              <a:latin typeface="Lexend Medium"/>
              <a:ea typeface="Lexend Medium"/>
              <a:cs typeface="Lexend Medium"/>
              <a:sym typeface="Lexend Medium"/>
            </a:endParaRPr>
          </a:p>
        </p:txBody>
      </p:sp>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2306</Words>
  <Application>Microsoft Macintosh PowerPoint</Application>
  <PresentationFormat>On-screen Show (16:9)</PresentationFormat>
  <Paragraphs>151</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Lexend ExtraBold</vt:lpstr>
      <vt:lpstr>Raleway</vt:lpstr>
      <vt:lpstr>Lexend Black</vt:lpstr>
      <vt:lpstr>Arial</vt:lpstr>
      <vt:lpstr>Comic Sans MS</vt:lpstr>
      <vt:lpstr>Lexend</vt:lpstr>
      <vt:lpstr>Times New Roman</vt:lpstr>
      <vt:lpstr>Lato</vt:lpstr>
      <vt:lpstr>Lexend SemiBold</vt:lpstr>
      <vt:lpstr>Lexend Medium</vt:lpstr>
      <vt:lpstr>Streamline</vt:lpstr>
      <vt:lpstr>Parental Oversharing: Investigating “Sharenting Concerns” in the Digital Age</vt:lpstr>
      <vt:lpstr>What is Sharenting?</vt:lpstr>
      <vt:lpstr>How often are parents posting pictures of their children online?</vt:lpstr>
      <vt:lpstr>WHY discuss Sharenting?</vt:lpstr>
      <vt:lpstr>WHY discuss Sharenting?</vt:lpstr>
      <vt:lpstr>Research Goals</vt:lpstr>
      <vt:lpstr>Data Collection</vt:lpstr>
      <vt:lpstr>Methodology</vt:lpstr>
      <vt:lpstr>RQ1: Why do parents share?</vt:lpstr>
      <vt:lpstr>RQ2: What are the concerns with Sharenting?</vt:lpstr>
      <vt:lpstr>RQ3: What are the Long-term consequences?</vt:lpstr>
      <vt:lpstr>RQ4: What are the suggested solutions?</vt:lpstr>
      <vt:lpstr>What to share? </vt:lpstr>
      <vt:lpstr>PowerPoint Presentation</vt:lpstr>
      <vt:lpstr>PowerPoint Presentation</vt:lpstr>
      <vt:lpstr>Sharenting as a Social Computing Concept  </vt:lpstr>
      <vt:lpstr>Limitations</vt:lpstr>
      <vt:lpstr>“make more mindful choices” about our digital lives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MANILA DEVARAJA</cp:lastModifiedBy>
  <cp:revision>9</cp:revision>
  <dcterms:modified xsi:type="dcterms:W3CDTF">2025-09-15T22:28:42Z</dcterms:modified>
</cp:coreProperties>
</file>